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307" r:id="rId3"/>
    <p:sldId id="324" r:id="rId4"/>
    <p:sldId id="309" r:id="rId5"/>
    <p:sldId id="339" r:id="rId6"/>
    <p:sldId id="331" r:id="rId7"/>
    <p:sldId id="332" r:id="rId8"/>
    <p:sldId id="333" r:id="rId9"/>
    <p:sldId id="334" r:id="rId10"/>
    <p:sldId id="335" r:id="rId11"/>
    <p:sldId id="336" r:id="rId12"/>
    <p:sldId id="338" r:id="rId13"/>
    <p:sldId id="340" r:id="rId14"/>
    <p:sldId id="337" r:id="rId15"/>
    <p:sldId id="341" r:id="rId16"/>
    <p:sldId id="345" r:id="rId17"/>
    <p:sldId id="346" r:id="rId18"/>
    <p:sldId id="348" r:id="rId19"/>
    <p:sldId id="342" r:id="rId20"/>
    <p:sldId id="343" r:id="rId21"/>
    <p:sldId id="344" r:id="rId22"/>
    <p:sldId id="347" r:id="rId23"/>
    <p:sldId id="330" r:id="rId24"/>
  </p:sldIdLst>
  <p:sldSz cx="9144000" cy="6858000" type="screen4x3"/>
  <p:notesSz cx="6858000" cy="987266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3300"/>
    <a:srgbClr val="FF0000"/>
    <a:srgbClr val="000000"/>
    <a:srgbClr val="887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625" autoAdjust="0"/>
    <p:restoredTop sz="92697" autoAdjust="0"/>
  </p:normalViewPr>
  <p:slideViewPr>
    <p:cSldViewPr>
      <p:cViewPr>
        <p:scale>
          <a:sx n="130" d="100"/>
          <a:sy n="130" d="100"/>
        </p:scale>
        <p:origin x="-386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26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notesViewPr>
    <p:cSldViewPr showGuides="1">
      <p:cViewPr varScale="1">
        <p:scale>
          <a:sx n="82" d="100"/>
          <a:sy n="82" d="100"/>
        </p:scale>
        <p:origin x="-3918" y="-102"/>
      </p:cViewPr>
      <p:guideLst>
        <p:guide orient="horz" pos="311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3852" y="0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B99C36-010E-43C0-AC61-BD22D7E78BF5}" type="datetimeFigureOut">
              <a:rPr lang="en-GB" smtClean="0"/>
              <a:t>30/05/2018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376977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3852" y="9376977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F802D-D840-4487-A76F-C4C47DC7CA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3528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3852" y="0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02FE46F-56A2-4800-A67C-41A0C7F5DE30}" type="datetimeFigureOut">
              <a:rPr lang="en-GB"/>
              <a:pPr>
                <a:defRPr/>
              </a:pPr>
              <a:t>30/05/2018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480" y="4690070"/>
            <a:ext cx="5487041" cy="4442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6977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3852" y="9376977"/>
            <a:ext cx="2972547" cy="49410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69A9CBC8-6525-4D25-9862-4BCB70565A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274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A9CBC8-6525-4D25-9862-4BCB70565ABA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119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741613"/>
            <a:ext cx="7618413" cy="457200"/>
          </a:xfrm>
        </p:spPr>
        <p:txBody>
          <a:bodyPr/>
          <a:lstStyle>
            <a:lvl1pPr>
              <a:defRPr sz="2400">
                <a:solidFill>
                  <a:srgbClr val="887F6E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295650"/>
            <a:ext cx="7618413" cy="457200"/>
          </a:xfrm>
        </p:spPr>
        <p:txBody>
          <a:bodyPr/>
          <a:lstStyle>
            <a:lvl1pPr marL="0" indent="0" algn="r">
              <a:buFontTx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030D1-9A54-442E-8EA1-8508DE09B6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455613" y="6354763"/>
            <a:ext cx="5334000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xfrm>
            <a:off x="7920038" y="6354763"/>
            <a:ext cx="763587" cy="3635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C642E-23FC-4CFD-8381-25622B9060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912813"/>
            <a:ext cx="8226425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52600"/>
            <a:ext cx="8226425" cy="440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5613" y="6354763"/>
            <a:ext cx="5334000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87F6E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54763"/>
            <a:ext cx="763587" cy="3635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87F6E"/>
                </a:solidFill>
                <a:cs typeface="+mn-cs"/>
              </a:defRPr>
            </a:lvl1pPr>
          </a:lstStyle>
          <a:p>
            <a:pPr>
              <a:defRPr/>
            </a:pPr>
            <a:fld id="{3236B2A9-A7B5-41B6-8695-C7FEAEFF0A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Arial" charset="0"/>
        </a:defRPr>
      </a:lvl9pPr>
    </p:titleStyle>
    <p:bodyStyle>
      <a:lvl1pPr marL="269875" indent="-269875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14375" indent="-265113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 sz="2000">
          <a:solidFill>
            <a:schemeClr val="tx1"/>
          </a:solidFill>
          <a:latin typeface="+mn-lt"/>
        </a:defRPr>
      </a:lvl2pPr>
      <a:lvl3pPr marL="1160463" indent="-266700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3pPr>
      <a:lvl4pPr marL="1617663" indent="-277813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4pPr>
      <a:lvl5pPr marL="2066925" indent="-269875" algn="l" rtl="0" eaLnBrk="0" fontAlgn="base" hangingPunct="0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5pPr>
      <a:lvl6pPr marL="25241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6pPr>
      <a:lvl7pPr marL="29813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7pPr>
      <a:lvl8pPr marL="34385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8pPr>
      <a:lvl9pPr marL="3895725" indent="-269875" algn="l" rtl="0" fontAlgn="base">
        <a:spcBef>
          <a:spcPct val="20000"/>
        </a:spcBef>
        <a:spcAft>
          <a:spcPct val="0"/>
        </a:spcAft>
        <a:buClr>
          <a:srgbClr val="887F6E"/>
        </a:buClr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cept.org/ecc/cept-workshop-on-spectrum-for-drones-uas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4"/>
          <p:cNvSpPr txBox="1">
            <a:spLocks/>
          </p:cNvSpPr>
          <p:nvPr/>
        </p:nvSpPr>
        <p:spPr>
          <a:xfrm>
            <a:off x="7920038" y="6354763"/>
            <a:ext cx="763587" cy="363537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>
              <a:defRPr/>
            </a:pPr>
            <a:fld id="{9D9030D1-9A54-442E-8EA1-8508DE09B6E8}" type="slidenum">
              <a:rPr lang="en-GB" sz="1000" smtClean="0"/>
              <a:pPr algn="r">
                <a:defRPr/>
              </a:pPr>
              <a:t>1</a:t>
            </a:fld>
            <a:endParaRPr lang="en-GB" sz="1000" dirty="0"/>
          </a:p>
        </p:txBody>
      </p:sp>
      <p:sp>
        <p:nvSpPr>
          <p:cNvPr id="2" name="Textfeld 1"/>
          <p:cNvSpPr txBox="1"/>
          <p:nvPr/>
        </p:nvSpPr>
        <p:spPr>
          <a:xfrm>
            <a:off x="1901755" y="3198167"/>
            <a:ext cx="70202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400" b="1" i="1" dirty="0" smtClean="0">
                <a:solidFill>
                  <a:srgbClr val="FF0000"/>
                </a:solidFill>
              </a:rPr>
              <a:t>CEPT Workshop on spectrum for drones / UAS</a:t>
            </a:r>
          </a:p>
          <a:p>
            <a:pPr algn="r"/>
            <a:endParaRPr lang="de-DE" sz="2400" b="1" i="1" dirty="0">
              <a:solidFill>
                <a:srgbClr val="FF0000"/>
              </a:solidFill>
            </a:endParaRPr>
          </a:p>
          <a:p>
            <a:pPr algn="ctr"/>
            <a:r>
              <a:rPr lang="en-GB" sz="2400" b="1" i="1" dirty="0" smtClean="0">
                <a:solidFill>
                  <a:srgbClr val="00B050"/>
                </a:solidFill>
              </a:rPr>
              <a:t>Summary, Outcome, APs for ongoing activities</a:t>
            </a:r>
            <a:endParaRPr lang="en-GB" sz="2400" b="1" i="1" dirty="0">
              <a:solidFill>
                <a:srgbClr val="00B050"/>
              </a:solidFill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 bwMode="auto">
          <a:xfrm>
            <a:off x="6588224" y="5374316"/>
            <a:ext cx="2327176" cy="78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defRPr sz="16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1pPr>
            <a:lvl2pPr marL="360363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360363" algn="l"/>
              </a:tabLst>
              <a:defRPr sz="2000"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2pPr>
            <a:lvl3pPr marL="719138" indent="-358775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3pPr>
            <a:lvl4pPr marL="1079500" indent="-3603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tabLst>
                <a:tab pos="1079500" algn="l"/>
              </a:tabLst>
              <a:defRPr kern="1200">
                <a:solidFill>
                  <a:srgbClr val="000000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4pPr>
            <a:lvl5pPr marL="1528763" indent="-449263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Font typeface="Arial" charset="0"/>
              <a:buChar char="•"/>
              <a:defRPr kern="1200">
                <a:solidFill>
                  <a:schemeClr val="tx1"/>
                </a:solidFill>
                <a:latin typeface="Arial"/>
                <a:ea typeface="ＭＳ Ｐゴシック" pitchFamily="-65" charset="-128"/>
                <a:cs typeface="ＭＳ Ｐゴシック" pitchFamily="-106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dirty="0" smtClean="0">
                <a:latin typeface="Arial" charset="0"/>
                <a:ea typeface="ＭＳ Ｐゴシック" pitchFamily="34" charset="-128"/>
              </a:rPr>
              <a:t>Copenhagen</a:t>
            </a:r>
          </a:p>
          <a:p>
            <a:pPr marL="0" indent="0"/>
            <a:r>
              <a:rPr lang="en-GB" dirty="0" smtClean="0">
                <a:latin typeface="Arial" charset="0"/>
                <a:ea typeface="ＭＳ Ｐゴシック" pitchFamily="34" charset="-128"/>
              </a:rPr>
              <a:t>29 - 30 May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CEPT Workshop on spectrum for drones / UAS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u="sng" kern="0" dirty="0" smtClean="0">
                <a:solidFill>
                  <a:srgbClr val="002060"/>
                </a:solidFill>
              </a:rPr>
              <a:t>Professional Drones/UAS use cases</a:t>
            </a:r>
          </a:p>
          <a:p>
            <a:pPr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Disaster situation</a:t>
            </a:r>
          </a:p>
          <a:p>
            <a:pPr lvl="2"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Forest fires, damage or accident traffic inspection, flooding, maritime rescue, large scale monitoring and situational awareness, search and rescue of persons, transport of medical/ blod, life-saving equipment, fast deployed support of communications (flying com platform/ hot spot) or providing simply light</a:t>
            </a:r>
          </a:p>
          <a:p>
            <a:pPr lvl="2"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Spectrum: reliable/robust frequency use, operating distance can be several km and BVLOS; future perspectives: DAA, swarms, larger devices for transport</a:t>
            </a:r>
          </a:p>
          <a:p>
            <a:pPr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Scientific, transport, infrastructure, monitoring, data acquisition, tracking, spectrum monitoring, agriculture, cellular relay/ temporary coverage extensions etc. – potentially many vertical markets</a:t>
            </a:r>
          </a:p>
          <a:p>
            <a:pPr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Drone ‘swarm’ or ‘fleat’ professional applications</a:t>
            </a:r>
          </a:p>
          <a:p>
            <a:pPr>
              <a:buFontTx/>
              <a:buChar char="-"/>
            </a:pPr>
            <a:endParaRPr lang="da-DK" kern="0" dirty="0" smtClean="0">
              <a:solidFill>
                <a:srgbClr val="002060"/>
              </a:solidFill>
            </a:endParaRPr>
          </a:p>
          <a:p>
            <a:pPr lvl="2">
              <a:buFontTx/>
              <a:buChar char="-"/>
            </a:pPr>
            <a:endParaRPr lang="da-DK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62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CEPT Workshop on spectrum for drones / UAS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u="sng" kern="0" dirty="0" smtClean="0">
                <a:solidFill>
                  <a:srgbClr val="002060"/>
                </a:solidFill>
              </a:rPr>
              <a:t>Unlicensed Use:</a:t>
            </a:r>
          </a:p>
          <a:p>
            <a:pPr lvl="1"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Flying Model use focused on 2.4 GHz (CC) and 5.8 GHz (for cameras, many analogue solutions, high-gain ground Rx antennas for tracking)</a:t>
            </a:r>
          </a:p>
          <a:p>
            <a:pPr lvl="1"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Other opportunities still used at 27 MHz, 35 MHz and 40 MHz but loose significance. Some use in 433 MHz and 868 MHz, also because some use fallback-systems.</a:t>
            </a:r>
          </a:p>
          <a:p>
            <a:pPr lvl="1"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Requirements</a:t>
            </a:r>
          </a:p>
          <a:p>
            <a:pPr lvl="2"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BVLOS (e.g. behind a nearby obstacle), parallel operation of several links, Robust links, Low latency incl. real-time video</a:t>
            </a:r>
          </a:p>
          <a:p>
            <a:pPr lvl="2"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Models/consumer use: no infrastructure needed (PP links)</a:t>
            </a:r>
          </a:p>
          <a:p>
            <a:pPr>
              <a:buFontTx/>
              <a:buChar char="-"/>
            </a:pPr>
            <a:r>
              <a:rPr lang="da-DK" kern="0" dirty="0" smtClean="0">
                <a:solidFill>
                  <a:srgbClr val="002060"/>
                </a:solidFill>
              </a:rPr>
              <a:t>Concern that 2.4 GHz may get overcrowded, 5.8 GHz gets also more crowded. </a:t>
            </a:r>
          </a:p>
        </p:txBody>
      </p:sp>
    </p:spTree>
    <p:extLst>
      <p:ext uri="{BB962C8B-B14F-4D97-AF65-F5344CB8AC3E}">
        <p14:creationId xmlns:p14="http://schemas.microsoft.com/office/powerpoint/2010/main" val="298791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CEPT Workshop on spectrum for drones / UAS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u="sng" kern="0" dirty="0" smtClean="0">
                <a:solidFill>
                  <a:srgbClr val="002060"/>
                </a:solidFill>
              </a:rPr>
              <a:t>Professional Use (i)</a:t>
            </a:r>
          </a:p>
          <a:p>
            <a:r>
              <a:rPr lang="da-DK" kern="0" dirty="0" smtClean="0">
                <a:solidFill>
                  <a:srgbClr val="002060"/>
                </a:solidFill>
              </a:rPr>
              <a:t>Highly professional use may use </a:t>
            </a:r>
            <a:r>
              <a:rPr lang="de-DE" kern="0" dirty="0" err="1">
                <a:solidFill>
                  <a:srgbClr val="002060"/>
                </a:solidFill>
              </a:rPr>
              <a:t>t</a:t>
            </a:r>
            <a:r>
              <a:rPr lang="de-DE" kern="0" dirty="0" err="1" smtClean="0">
                <a:solidFill>
                  <a:srgbClr val="002060"/>
                </a:solidFill>
              </a:rPr>
              <a:t>he</a:t>
            </a:r>
            <a:r>
              <a:rPr lang="de-DE" kern="0" dirty="0" smtClean="0">
                <a:solidFill>
                  <a:srgbClr val="002060"/>
                </a:solidFill>
              </a:rPr>
              <a:t> aviation infrastructure used for communication, navigation, surveillance, such as VHF, GPS and Automatic </a:t>
            </a:r>
            <a:r>
              <a:rPr lang="de-DE" kern="0" dirty="0" err="1" smtClean="0">
                <a:solidFill>
                  <a:srgbClr val="002060"/>
                </a:solidFill>
              </a:rPr>
              <a:t>Dependant</a:t>
            </a:r>
            <a:r>
              <a:rPr lang="de-DE" kern="0" dirty="0" smtClean="0">
                <a:solidFill>
                  <a:srgbClr val="002060"/>
                </a:solidFill>
              </a:rPr>
              <a:t> </a:t>
            </a:r>
            <a:r>
              <a:rPr lang="de-DE" kern="0" dirty="0" err="1" smtClean="0">
                <a:solidFill>
                  <a:srgbClr val="002060"/>
                </a:solidFill>
              </a:rPr>
              <a:t>Surveillance</a:t>
            </a:r>
            <a:r>
              <a:rPr lang="da-DK" kern="0" dirty="0" smtClean="0">
                <a:solidFill>
                  <a:srgbClr val="002060"/>
                </a:solidFill>
              </a:rPr>
              <a:t>.</a:t>
            </a:r>
          </a:p>
          <a:p>
            <a:r>
              <a:rPr lang="da-DK" kern="0" dirty="0" smtClean="0">
                <a:solidFill>
                  <a:srgbClr val="002060"/>
                </a:solidFill>
              </a:rPr>
              <a:t>MFCN may provide solutions.</a:t>
            </a:r>
          </a:p>
          <a:p>
            <a:r>
              <a:rPr lang="da-DK" kern="0" dirty="0" smtClean="0">
                <a:solidFill>
                  <a:srgbClr val="002060"/>
                </a:solidFill>
              </a:rPr>
              <a:t>ITS (802.11/11p/ITS G5 as well as LTE V2X) may provide solutions.</a:t>
            </a:r>
          </a:p>
          <a:p>
            <a:r>
              <a:rPr lang="da-DK" kern="0" dirty="0" smtClean="0">
                <a:solidFill>
                  <a:srgbClr val="002060"/>
                </a:solidFill>
              </a:rPr>
              <a:t>Specific solutions using e.g. PMR, PMSE, C-band, even higher bands (PMP solutions), mostly based on indiv. licensing</a:t>
            </a:r>
          </a:p>
          <a:p>
            <a:r>
              <a:rPr lang="da-DK" kern="0" dirty="0" smtClean="0">
                <a:solidFill>
                  <a:srgbClr val="002060"/>
                </a:solidFill>
              </a:rPr>
              <a:t>Other professional solutions not clear yet.</a:t>
            </a:r>
          </a:p>
          <a:p>
            <a:r>
              <a:rPr lang="da-DK" kern="0" dirty="0">
                <a:solidFill>
                  <a:srgbClr val="002060"/>
                </a:solidFill>
              </a:rPr>
              <a:t>Results of market surveillance campaign in ADCO RED in 2015 (overall compliance is modest). Some </a:t>
            </a:r>
            <a:r>
              <a:rPr lang="da-DK" kern="0" dirty="0" smtClean="0">
                <a:solidFill>
                  <a:srgbClr val="002060"/>
                </a:solidFill>
              </a:rPr>
              <a:t>UAS/drones </a:t>
            </a:r>
            <a:r>
              <a:rPr lang="da-DK" kern="0" dirty="0">
                <a:solidFill>
                  <a:srgbClr val="002060"/>
                </a:solidFill>
              </a:rPr>
              <a:t>use </a:t>
            </a:r>
            <a:r>
              <a:rPr lang="da-DK" kern="0" dirty="0" smtClean="0">
                <a:solidFill>
                  <a:srgbClr val="002060"/>
                </a:solidFill>
              </a:rPr>
              <a:t>license-exempt but with higher emissions than allowed.</a:t>
            </a:r>
            <a:endParaRPr lang="da-DK" kern="0" dirty="0">
              <a:solidFill>
                <a:srgbClr val="002060"/>
              </a:solidFill>
            </a:endParaRPr>
          </a:p>
          <a:p>
            <a:endParaRPr lang="da-DK" kern="0" dirty="0" smtClean="0">
              <a:solidFill>
                <a:srgbClr val="002060"/>
              </a:solidFill>
            </a:endParaRPr>
          </a:p>
          <a:p>
            <a:endParaRPr lang="da-DK" kern="0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da-DK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74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CEPT Workshop on spectrum for drones / UAS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u="sng" kern="0" dirty="0" smtClean="0">
                <a:solidFill>
                  <a:srgbClr val="002060"/>
                </a:solidFill>
              </a:rPr>
              <a:t>Professional Use (ii)</a:t>
            </a:r>
          </a:p>
          <a:p>
            <a:r>
              <a:rPr lang="en-US" kern="0" dirty="0">
                <a:solidFill>
                  <a:srgbClr val="002060"/>
                </a:solidFill>
              </a:rPr>
              <a:t>Numerous </a:t>
            </a:r>
            <a:r>
              <a:rPr lang="en-US" kern="0" dirty="0" smtClean="0">
                <a:solidFill>
                  <a:srgbClr val="002060"/>
                </a:solidFill>
              </a:rPr>
              <a:t>drones </a:t>
            </a:r>
            <a:r>
              <a:rPr lang="en-US" kern="0" dirty="0">
                <a:solidFill>
                  <a:srgbClr val="002060"/>
                </a:solidFill>
              </a:rPr>
              <a:t>applications are pushing for very high </a:t>
            </a:r>
            <a:r>
              <a:rPr lang="en-US" kern="0" dirty="0" smtClean="0">
                <a:solidFill>
                  <a:srgbClr val="002060"/>
                </a:solidFill>
              </a:rPr>
              <a:t>payload throughput. </a:t>
            </a:r>
          </a:p>
          <a:p>
            <a:r>
              <a:rPr lang="en-US" kern="0" dirty="0" smtClean="0">
                <a:solidFill>
                  <a:srgbClr val="002060"/>
                </a:solidFill>
              </a:rPr>
              <a:t>A very stable, reliable spectrum access for CC is needed.</a:t>
            </a:r>
          </a:p>
          <a:p>
            <a:r>
              <a:rPr lang="en-US" kern="0" dirty="0" smtClean="0">
                <a:solidFill>
                  <a:srgbClr val="002060"/>
                </a:solidFill>
              </a:rPr>
              <a:t>Small drones: advantage if CC and payload are on the same or nearby frequencies.</a:t>
            </a:r>
          </a:p>
          <a:p>
            <a:r>
              <a:rPr lang="en-GB" kern="0" smtClean="0">
                <a:solidFill>
                  <a:srgbClr val="002060"/>
                </a:solidFill>
              </a:rPr>
              <a:t>Proposals were made </a:t>
            </a:r>
            <a:r>
              <a:rPr lang="en-GB" kern="0" dirty="0" smtClean="0">
                <a:solidFill>
                  <a:srgbClr val="002060"/>
                </a:solidFill>
              </a:rPr>
              <a:t>to create a new work item in WG FM for identifying (harmonising) spectrum for UAS/drones; ETSI can be invited to support the work based on consolidated proposals and open specifications/standards.</a:t>
            </a:r>
          </a:p>
          <a:p>
            <a:endParaRPr lang="da-DK" kern="0" dirty="0" smtClean="0">
              <a:solidFill>
                <a:srgbClr val="002060"/>
              </a:solidFill>
            </a:endParaRPr>
          </a:p>
          <a:p>
            <a:endParaRPr lang="da-DK" kern="0" dirty="0" smtClean="0">
              <a:solidFill>
                <a:srgbClr val="002060"/>
              </a:solidFill>
            </a:endParaRPr>
          </a:p>
          <a:p>
            <a:endParaRPr lang="da-DK" kern="0" dirty="0" smtClean="0">
              <a:solidFill>
                <a:srgbClr val="002060"/>
              </a:solidFill>
            </a:endParaRPr>
          </a:p>
          <a:p>
            <a:pPr lvl="1">
              <a:buFontTx/>
              <a:buChar char="-"/>
            </a:pPr>
            <a:endParaRPr lang="da-DK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56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CEPT Workshop on spectrum for drones / UAS</a:t>
            </a:r>
            <a:endParaRPr lang="en-US" kern="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u="sng" kern="0" dirty="0" smtClean="0">
                <a:solidFill>
                  <a:srgbClr val="002060"/>
                </a:solidFill>
              </a:rPr>
              <a:t>The ‘U-Space’:</a:t>
            </a:r>
          </a:p>
          <a:p>
            <a:pPr lvl="2">
              <a:buFontTx/>
              <a:buChar char="-"/>
            </a:pPr>
            <a:r>
              <a:rPr lang="da-DK" sz="2000" kern="0" dirty="0" smtClean="0">
                <a:solidFill>
                  <a:srgbClr val="002060"/>
                </a:solidFill>
              </a:rPr>
              <a:t>Will start with e-registration, e-identifcation, geo-awareness etc; may end in a sort of network with many more features rel. to the planned flight path and ‘traffic awareness’</a:t>
            </a:r>
          </a:p>
          <a:p>
            <a:pPr lvl="2">
              <a:buFontTx/>
              <a:buChar char="-"/>
            </a:pPr>
            <a:r>
              <a:rPr lang="da-DK" sz="2000" kern="0" dirty="0" smtClean="0">
                <a:solidFill>
                  <a:srgbClr val="002060"/>
                </a:solidFill>
              </a:rPr>
              <a:t>Precise coexistence with ATM may need some specifications</a:t>
            </a:r>
          </a:p>
          <a:p>
            <a:pPr lvl="3">
              <a:buFontTx/>
              <a:buChar char="-"/>
            </a:pPr>
            <a:r>
              <a:rPr lang="da-DK" sz="2000" kern="0" dirty="0" smtClean="0">
                <a:solidFill>
                  <a:srgbClr val="002060"/>
                </a:solidFill>
              </a:rPr>
              <a:t>reference points</a:t>
            </a:r>
          </a:p>
          <a:p>
            <a:pPr lvl="3">
              <a:buFontTx/>
              <a:buChar char="-"/>
            </a:pPr>
            <a:r>
              <a:rPr lang="da-DK" sz="2000" kern="0" dirty="0" smtClean="0">
                <a:solidFill>
                  <a:srgbClr val="002060"/>
                </a:solidFill>
              </a:rPr>
              <a:t>Definition of air spaces (relationship of ATM and the U-Space)</a:t>
            </a:r>
          </a:p>
          <a:p>
            <a:pPr lvl="3">
              <a:buFontTx/>
              <a:buChar char="-"/>
            </a:pPr>
            <a:r>
              <a:rPr lang="da-DK" sz="2000" kern="0" dirty="0" smtClean="0">
                <a:solidFill>
                  <a:srgbClr val="002060"/>
                </a:solidFill>
              </a:rPr>
              <a:t>Helicopter/drones issue at low heigths above ground</a:t>
            </a:r>
          </a:p>
          <a:p>
            <a:pPr lvl="3">
              <a:buFontTx/>
              <a:buChar char="-"/>
            </a:pPr>
            <a:r>
              <a:rPr lang="da-DK" sz="2000" kern="0" dirty="0" smtClean="0">
                <a:solidFill>
                  <a:srgbClr val="002060"/>
                </a:solidFill>
              </a:rPr>
              <a:t>Full or better integration may be needed</a:t>
            </a:r>
          </a:p>
          <a:p>
            <a:pPr lvl="3">
              <a:buFontTx/>
              <a:buChar char="-"/>
            </a:pPr>
            <a:r>
              <a:rPr lang="da-DK" sz="2000" kern="0" dirty="0" smtClean="0">
                <a:solidFill>
                  <a:srgbClr val="002060"/>
                </a:solidFill>
              </a:rPr>
              <a:t>High altitude drones use the U-space during take-off and landing</a:t>
            </a:r>
          </a:p>
          <a:p>
            <a:pPr lvl="3">
              <a:buFontTx/>
              <a:buChar char="-"/>
            </a:pPr>
            <a:r>
              <a:rPr lang="da-DK" sz="2000" kern="0" dirty="0" smtClean="0">
                <a:solidFill>
                  <a:srgbClr val="002060"/>
                </a:solidFill>
              </a:rPr>
              <a:t>Low altitude drones may need an interface with ATM in the future. Many initiatives discuss this possibility at this time.</a:t>
            </a:r>
          </a:p>
        </p:txBody>
      </p:sp>
    </p:spTree>
    <p:extLst>
      <p:ext uri="{BB962C8B-B14F-4D97-AF65-F5344CB8AC3E}">
        <p14:creationId xmlns:p14="http://schemas.microsoft.com/office/powerpoint/2010/main" val="2149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kern="0" dirty="0"/>
              <a:t>C</a:t>
            </a:r>
            <a:r>
              <a:rPr lang="en-US" kern="0" dirty="0" smtClean="0"/>
              <a:t>EPT Workshop on spectrum for drones / UAS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u="sng" kern="0" dirty="0" smtClean="0">
                <a:solidFill>
                  <a:srgbClr val="002060"/>
                </a:solidFill>
              </a:rPr>
              <a:t>Need for compatibility studies?</a:t>
            </a:r>
          </a:p>
          <a:p>
            <a:pPr marL="730250" lvl="1" indent="-285750"/>
            <a:r>
              <a:rPr lang="da-DK" sz="1800" kern="0" dirty="0" smtClean="0">
                <a:solidFill>
                  <a:srgbClr val="002060"/>
                </a:solidFill>
              </a:rPr>
              <a:t>many spectrum compatibility and sharing studies in the past did not consider the use case ‘UAS/drone’ but rather only usage on the ground or at limited height.</a:t>
            </a:r>
          </a:p>
          <a:p>
            <a:pPr marL="730250" lvl="1" indent="-285750"/>
            <a:r>
              <a:rPr lang="da-DK" sz="1800" kern="0" dirty="0">
                <a:solidFill>
                  <a:srgbClr val="002060"/>
                </a:solidFill>
              </a:rPr>
              <a:t>U</a:t>
            </a:r>
            <a:r>
              <a:rPr lang="da-DK" sz="1800" kern="0" dirty="0" smtClean="0">
                <a:solidFill>
                  <a:srgbClr val="002060"/>
                </a:solidFill>
              </a:rPr>
              <a:t>AS/drones by nature can interfere and can be interfered much easier due to their exposed location in the sky.</a:t>
            </a:r>
          </a:p>
          <a:p>
            <a:pPr marL="730250" lvl="1" indent="-285750"/>
            <a:r>
              <a:rPr lang="da-DK" sz="1800" kern="0" dirty="0" smtClean="0">
                <a:solidFill>
                  <a:srgbClr val="002060"/>
                </a:solidFill>
              </a:rPr>
              <a:t>There was a proposal to check existing studies, as appropriate, whether some additional studies are needed.</a:t>
            </a:r>
          </a:p>
        </p:txBody>
      </p:sp>
    </p:spTree>
    <p:extLst>
      <p:ext uri="{BB962C8B-B14F-4D97-AF65-F5344CB8AC3E}">
        <p14:creationId xmlns:p14="http://schemas.microsoft.com/office/powerpoint/2010/main" val="15815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kern="0" dirty="0" smtClean="0">
                <a:solidFill>
                  <a:srgbClr val="FFFFFF"/>
                </a:solidFill>
              </a:rPr>
              <a:t>Views from CEPT administrations, market surveillance, EC</a:t>
            </a:r>
            <a:endParaRPr lang="en-GB" kern="0" dirty="0">
              <a:solidFill>
                <a:srgbClr val="FF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u="sng" kern="0" dirty="0" smtClean="0">
                <a:solidFill>
                  <a:srgbClr val="002060"/>
                </a:solidFill>
              </a:rPr>
              <a:t>Views from European Commission (EC):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Commission Decision on SRDs provides spectrum designations for unlicensed use (27 MHz, 433 MHz, 863 – 870 MHz, 2,4 GHz, 5,8 GHz).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Commission Decision on Video PMSE (2010 – 2025 MHz).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Commission Decisions on terrestrial systems capable of providing ECS (Electronic Communications Services);</a:t>
            </a:r>
            <a:br>
              <a:rPr lang="en-GB" sz="1800" kern="0" dirty="0" smtClean="0">
                <a:solidFill>
                  <a:srgbClr val="002060"/>
                </a:solidFill>
              </a:rPr>
            </a:br>
            <a:r>
              <a:rPr lang="en-GB" sz="1800" kern="0" dirty="0" smtClean="0">
                <a:solidFill>
                  <a:srgbClr val="002060"/>
                </a:solidFill>
              </a:rPr>
              <a:t>Allocations to the ‘mobile service’: 1800 MHz, 2 GHz, 3,6 GHz,</a:t>
            </a:r>
            <a:br>
              <a:rPr lang="en-GB" sz="1800" kern="0" dirty="0" smtClean="0">
                <a:solidFill>
                  <a:srgbClr val="002060"/>
                </a:solidFill>
              </a:rPr>
            </a:br>
            <a:r>
              <a:rPr lang="en-GB" sz="1800" kern="0" dirty="0" smtClean="0">
                <a:solidFill>
                  <a:srgbClr val="002060"/>
                </a:solidFill>
              </a:rPr>
              <a:t>Allocations to the ‘mobile service except aeronautical mobile service’: 700 MHz, 800 MHz, 900 MHz, 2.6 GHz.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5G Action Plan: 5G everywhere in 2025.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Discussions on drones started in 12/2017 in the Radio Spectrum Committee (RSC), further discussions based on developments and on views from Member States.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Questions: unclear allocations of spectrum?, new bands for the ‘Open’ and ‘Specific’ categories.</a:t>
            </a:r>
          </a:p>
        </p:txBody>
      </p:sp>
    </p:spTree>
    <p:extLst>
      <p:ext uri="{BB962C8B-B14F-4D97-AF65-F5344CB8AC3E}">
        <p14:creationId xmlns:p14="http://schemas.microsoft.com/office/powerpoint/2010/main" val="317125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kern="0" dirty="0" smtClean="0">
                <a:solidFill>
                  <a:srgbClr val="FFFFFF"/>
                </a:solidFill>
              </a:rPr>
              <a:t>Views from CEPT administrations, market surveillance, EC</a:t>
            </a:r>
            <a:endParaRPr lang="en-GB" kern="0" dirty="0">
              <a:solidFill>
                <a:srgbClr val="FF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u="sng" kern="0" dirty="0" smtClean="0">
                <a:solidFill>
                  <a:srgbClr val="002060"/>
                </a:solidFill>
              </a:rPr>
              <a:t>Views from CEPT administrations: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Specific frequencies for UAS / drones not defined in national frequency tables.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Illegal use because of too restrictive power limits. 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CEPT should work on identification/harmonisation of spectrum for drones:</a:t>
            </a:r>
          </a:p>
          <a:p>
            <a:pPr marL="985838" lvl="1" indent="-177800"/>
            <a:r>
              <a:rPr lang="en-GB" sz="1800" kern="0" dirty="0" smtClean="0">
                <a:solidFill>
                  <a:srgbClr val="002060"/>
                </a:solidFill>
              </a:rPr>
              <a:t>Different spectrum for CC and payload?</a:t>
            </a:r>
          </a:p>
          <a:p>
            <a:pPr marL="985838" lvl="1" indent="-177800"/>
            <a:r>
              <a:rPr lang="en-GB" sz="1800" kern="0" dirty="0" smtClean="0">
                <a:solidFill>
                  <a:srgbClr val="002060"/>
                </a:solidFill>
              </a:rPr>
              <a:t>Suitability of MFCN for drones?</a:t>
            </a:r>
          </a:p>
          <a:p>
            <a:pPr marL="985838" lvl="1" indent="-177800"/>
            <a:r>
              <a:rPr lang="en-GB" sz="1800" kern="0" dirty="0" smtClean="0">
                <a:solidFill>
                  <a:srgbClr val="002060"/>
                </a:solidFill>
              </a:rPr>
              <a:t>Regulatory challenges in the scope of 5G</a:t>
            </a:r>
          </a:p>
          <a:p>
            <a:pPr marL="712788" lvl="1" indent="-261938"/>
            <a:r>
              <a:rPr lang="en-GB" sz="1800" kern="0" dirty="0" smtClean="0">
                <a:solidFill>
                  <a:srgbClr val="002060"/>
                </a:solidFill>
              </a:rPr>
              <a:t>Suitability of MFCN (ECS)? for professional drones, because of:</a:t>
            </a:r>
          </a:p>
          <a:p>
            <a:pPr marL="985838" lvl="1" indent="-273050"/>
            <a:r>
              <a:rPr lang="en-GB" sz="1800" kern="0" dirty="0">
                <a:solidFill>
                  <a:srgbClr val="002060"/>
                </a:solidFill>
              </a:rPr>
              <a:t>e</a:t>
            </a:r>
            <a:r>
              <a:rPr lang="en-GB" sz="1800" kern="0" dirty="0" smtClean="0">
                <a:solidFill>
                  <a:srgbClr val="002060"/>
                </a:solidFill>
              </a:rPr>
              <a:t>xclusion of ‘mobile aeronautical service’,</a:t>
            </a:r>
          </a:p>
          <a:p>
            <a:pPr marL="985838" lvl="1" indent="-273050"/>
            <a:r>
              <a:rPr lang="en-GB" sz="1800" kern="0" dirty="0" smtClean="0">
                <a:solidFill>
                  <a:srgbClr val="002060"/>
                </a:solidFill>
              </a:rPr>
              <a:t>MFCN planned for land coverage (down-tilt of antennas, steerable antennas in 5G),</a:t>
            </a:r>
          </a:p>
          <a:p>
            <a:pPr marL="985838" lvl="1" indent="-273050"/>
            <a:r>
              <a:rPr lang="en-GB" sz="1800" kern="0" dirty="0" smtClean="0">
                <a:solidFill>
                  <a:srgbClr val="002060"/>
                </a:solidFill>
              </a:rPr>
              <a:t>MFCN at 2.6 GHz: coexistence with radars within 2.7 – 2.9 GHz.</a:t>
            </a:r>
            <a:br>
              <a:rPr lang="en-GB" sz="1800" kern="0" dirty="0" smtClean="0">
                <a:solidFill>
                  <a:srgbClr val="002060"/>
                </a:solidFill>
              </a:rPr>
            </a:br>
            <a:endParaRPr lang="en-GB" sz="1800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14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kern="0" dirty="0" smtClean="0">
                <a:solidFill>
                  <a:srgbClr val="FFFFFF"/>
                </a:solidFill>
              </a:rPr>
              <a:t>Views from CEPT administrations, market surveillance, EC</a:t>
            </a:r>
            <a:endParaRPr lang="en-GB" kern="0" dirty="0">
              <a:solidFill>
                <a:srgbClr val="FF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u="sng" kern="0" dirty="0" smtClean="0">
                <a:solidFill>
                  <a:srgbClr val="002060"/>
                </a:solidFill>
              </a:rPr>
              <a:t>Views from CEPT administrations (cont.):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Market demand for dedicated band(s) for professional drones?</a:t>
            </a:r>
          </a:p>
          <a:p>
            <a:pPr marL="730250" lvl="1" indent="-285750"/>
            <a:r>
              <a:rPr lang="en-GB" sz="1800" kern="0" dirty="0" smtClean="0">
                <a:solidFill>
                  <a:srgbClr val="002060"/>
                </a:solidFill>
              </a:rPr>
              <a:t>Possible bands for future studies (for discussion):</a:t>
            </a:r>
          </a:p>
          <a:p>
            <a:pPr marL="1163638" lvl="1" indent="-450850"/>
            <a:r>
              <a:rPr lang="en-GB" sz="1800" kern="0" dirty="0" smtClean="0">
                <a:solidFill>
                  <a:srgbClr val="002060"/>
                </a:solidFill>
              </a:rPr>
              <a:t>1880 – 1900 MHz (DECT use to be considered) for governmental drones;</a:t>
            </a:r>
          </a:p>
          <a:p>
            <a:pPr marL="1163638" lvl="1" indent="-450850"/>
            <a:r>
              <a:rPr lang="en-GB" sz="1800" kern="0" dirty="0" smtClean="0">
                <a:solidFill>
                  <a:srgbClr val="002060"/>
                </a:solidFill>
              </a:rPr>
              <a:t>1900 – 1920 MHz (coexistence with MFCN above 1920 MHz) for professional and governmental </a:t>
            </a:r>
            <a:r>
              <a:rPr lang="en-GB" sz="1800" kern="0" dirty="0">
                <a:solidFill>
                  <a:srgbClr val="002060"/>
                </a:solidFill>
              </a:rPr>
              <a:t>drones;</a:t>
            </a:r>
            <a:endParaRPr lang="en-GB" sz="1800" kern="0" dirty="0" smtClean="0">
              <a:solidFill>
                <a:srgbClr val="002060"/>
              </a:solidFill>
            </a:endParaRPr>
          </a:p>
          <a:p>
            <a:pPr marL="1163638" lvl="1" indent="-450850"/>
            <a:r>
              <a:rPr lang="en-GB" sz="1800" kern="0" dirty="0" smtClean="0">
                <a:solidFill>
                  <a:srgbClr val="002060"/>
                </a:solidFill>
              </a:rPr>
              <a:t>5000 – 5010 MHz (e.g. for low power LOS drones) for professional drones.</a:t>
            </a:r>
          </a:p>
          <a:p>
            <a:pPr marL="712788" lvl="1" indent="-261938"/>
            <a:r>
              <a:rPr lang="en-GB" sz="1800" kern="0" dirty="0" smtClean="0">
                <a:solidFill>
                  <a:srgbClr val="002060"/>
                </a:solidFill>
              </a:rPr>
              <a:t>Market surveillance actions on imported equipment (operating in unauthorised bands).</a:t>
            </a:r>
          </a:p>
          <a:p>
            <a:pPr marL="1163638" lvl="1" indent="-450850"/>
            <a:endParaRPr lang="en-GB" sz="1800" kern="0" dirty="0" smtClean="0">
              <a:solidFill>
                <a:srgbClr val="002060"/>
              </a:solidFill>
            </a:endParaRPr>
          </a:p>
          <a:p>
            <a:pPr marL="730250" lvl="1" indent="-285750"/>
            <a:endParaRPr lang="en-GB" sz="1800" kern="0" dirty="0" smtClean="0">
              <a:solidFill>
                <a:srgbClr val="002060"/>
              </a:solidFill>
            </a:endParaRPr>
          </a:p>
          <a:p>
            <a:pPr marL="730250" lvl="1" indent="-285750"/>
            <a:endParaRPr lang="en-GB" sz="1800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9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What next ? Use of cellular networks for drones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da-DK" sz="1800" b="1" kern="0" dirty="0" smtClean="0">
                <a:solidFill>
                  <a:srgbClr val="002060"/>
                </a:solidFill>
              </a:rPr>
              <a:t>Strong interest from some industry representatives for covering payload, C2 and </a:t>
            </a:r>
            <a:r>
              <a:rPr lang="da-DK" sz="1800" b="1" kern="0" dirty="0" smtClean="0">
                <a:solidFill>
                  <a:srgbClr val="002060"/>
                </a:solidFill>
              </a:rPr>
              <a:t>U-Space </a:t>
            </a:r>
            <a:r>
              <a:rPr lang="da-DK" sz="1800" b="1" kern="0" dirty="0" smtClean="0">
                <a:solidFill>
                  <a:srgbClr val="002060"/>
                </a:solidFill>
              </a:rPr>
              <a:t>to the extent possible through cellular networks (MFCN).</a:t>
            </a:r>
          </a:p>
          <a:p>
            <a:pPr marL="0" indent="0">
              <a:buNone/>
            </a:pPr>
            <a:endParaRPr lang="da-DK" sz="1800" b="1" kern="0" dirty="0" smtClean="0">
              <a:solidFill>
                <a:srgbClr val="002060"/>
              </a:solidFill>
            </a:endParaRPr>
          </a:p>
          <a:p>
            <a:r>
              <a:rPr lang="da-DK" sz="1800" b="1" kern="0" dirty="0" smtClean="0">
                <a:solidFill>
                  <a:srgbClr val="002060"/>
                </a:solidFill>
              </a:rPr>
              <a:t> Work item in ECC (ECC/PT1) seems to cover all aspects :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Operators/industry will manage solutions to limit the impact on their own cellular network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Need to address adjacent blocks and adjacent services, when relevant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Need to address potential cross-border issue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The result of the WI will provide the necessary conditions to operate drones over MFCN </a:t>
            </a:r>
            <a:r>
              <a:rPr lang="da-DK" sz="1600" b="1" kern="0" dirty="0">
                <a:solidFill>
                  <a:srgbClr val="002060"/>
                </a:solidFill>
              </a:rPr>
              <a:t>networks (without prejudice of U-Space considerations)</a:t>
            </a:r>
          </a:p>
          <a:p>
            <a:pPr lvl="1"/>
            <a:endParaRPr lang="da-DK" sz="1600" b="1" kern="0" dirty="0">
              <a:solidFill>
                <a:srgbClr val="002060"/>
              </a:solidFill>
            </a:endParaRPr>
          </a:p>
          <a:p>
            <a:r>
              <a:rPr lang="da-DK" sz="1800" b="1" kern="0" dirty="0" smtClean="0">
                <a:solidFill>
                  <a:srgbClr val="002060"/>
                </a:solidFill>
              </a:rPr>
              <a:t>Actions: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to define under which spectrum technical conditions, where appropriate, </a:t>
            </a:r>
            <a:r>
              <a:rPr lang="da-DK" sz="1600" b="1" kern="0" dirty="0">
                <a:solidFill>
                  <a:srgbClr val="002060"/>
                </a:solidFill>
              </a:rPr>
              <a:t>operators may operate drones on MFCN networks;</a:t>
            </a:r>
          </a:p>
          <a:p>
            <a:pPr lvl="1"/>
            <a:r>
              <a:rPr lang="da-DK" sz="1600" b="1" kern="0" dirty="0">
                <a:solidFill>
                  <a:srgbClr val="002060"/>
                </a:solidFill>
              </a:rPr>
              <a:t>to clarify what could be restrictions for drones  in using bands allocated to the ‘mobile service except aeronautical mobile service’.</a:t>
            </a:r>
          </a:p>
        </p:txBody>
      </p:sp>
    </p:spTree>
    <p:extLst>
      <p:ext uri="{BB962C8B-B14F-4D97-AF65-F5344CB8AC3E}">
        <p14:creationId xmlns:p14="http://schemas.microsoft.com/office/powerpoint/2010/main" val="418677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107504" y="912813"/>
            <a:ext cx="8576121" cy="687387"/>
          </a:xfrm>
        </p:spPr>
        <p:txBody>
          <a:bodyPr/>
          <a:lstStyle/>
          <a:p>
            <a:pPr eaLnBrk="1" hangingPunct="1"/>
            <a:r>
              <a:rPr lang="en-US" dirty="0" smtClean="0"/>
              <a:t>CEPT </a:t>
            </a:r>
            <a:r>
              <a:rPr lang="en-US" dirty="0"/>
              <a:t>Workshop on spectrum for drones / </a:t>
            </a:r>
            <a:r>
              <a:rPr lang="en-US" dirty="0" smtClean="0"/>
              <a:t>UAS</a:t>
            </a:r>
            <a:endParaRPr lang="en-GB" dirty="0" smtClean="0"/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6425" cy="455672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u="sng" dirty="0">
                <a:solidFill>
                  <a:srgbClr val="002060"/>
                </a:solidFill>
              </a:rPr>
              <a:t>Key elements / expected action points for ongoing ECC activities</a:t>
            </a:r>
            <a:r>
              <a:rPr lang="en-GB" u="sng" dirty="0" smtClean="0">
                <a:solidFill>
                  <a:srgbClr val="002060"/>
                </a:solidFill>
              </a:rPr>
              <a:t>: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r>
              <a:rPr lang="en-GB" dirty="0" smtClean="0">
                <a:solidFill>
                  <a:srgbClr val="002060"/>
                </a:solidFill>
              </a:rPr>
              <a:t>Which spectrum options to be used and under which conditions? The workshop should provide clear guidance.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Other areas of work in ECC are related (e.g. PMSE, SRD, MFCN, ITS).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Questionnaire in 2015, ECC Report 268 published in 02/2018.</a:t>
            </a:r>
          </a:p>
          <a:p>
            <a:pPr eaLnBrk="1" hangingPunct="1"/>
            <a:r>
              <a:rPr lang="en-GB" dirty="0">
                <a:solidFill>
                  <a:srgbClr val="002060"/>
                </a:solidFill>
              </a:rPr>
              <a:t> P</a:t>
            </a:r>
            <a:r>
              <a:rPr lang="en-GB" dirty="0" smtClean="0">
                <a:solidFill>
                  <a:srgbClr val="002060"/>
                </a:solidFill>
              </a:rPr>
              <a:t>ossible harmonisation benefits could be based on</a:t>
            </a:r>
          </a:p>
          <a:p>
            <a:pPr lvl="1" eaLnBrk="1" hangingPunct="1"/>
            <a:r>
              <a:rPr lang="en-GB" dirty="0" smtClean="0">
                <a:solidFill>
                  <a:srgbClr val="002060"/>
                </a:solidFill>
              </a:rPr>
              <a:t>Foster common market / market harmonisation</a:t>
            </a:r>
          </a:p>
          <a:p>
            <a:pPr lvl="1" eaLnBrk="1" hangingPunct="1"/>
            <a:r>
              <a:rPr lang="en-GB" dirty="0" smtClean="0">
                <a:solidFill>
                  <a:srgbClr val="002060"/>
                </a:solidFill>
              </a:rPr>
              <a:t>Cross-border operation</a:t>
            </a:r>
          </a:p>
          <a:p>
            <a:pPr lvl="1" eaLnBrk="1" hangingPunct="1"/>
            <a:r>
              <a:rPr lang="en-GB" dirty="0" smtClean="0">
                <a:solidFill>
                  <a:srgbClr val="002060"/>
                </a:solidFill>
              </a:rPr>
              <a:t>Unlicensed frequency bands conditions do not always fit (emission limits too low)</a:t>
            </a:r>
          </a:p>
          <a:p>
            <a:pPr lvl="1" eaLnBrk="1" hangingPunct="1"/>
            <a:r>
              <a:rPr lang="en-GB" dirty="0" smtClean="0">
                <a:solidFill>
                  <a:srgbClr val="002060"/>
                </a:solidFill>
              </a:rPr>
              <a:t>WG FM CG Drones working on ‘document on frequency options’.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14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What next ? Civil aviation requirement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da-DK" sz="1800" kern="0" dirty="0" smtClean="0">
              <a:solidFill>
                <a:srgbClr val="002060"/>
              </a:solidFill>
            </a:endParaRPr>
          </a:p>
          <a:p>
            <a:r>
              <a:rPr lang="da-DK" sz="1800" b="1" kern="0" dirty="0" smtClean="0">
                <a:solidFill>
                  <a:srgbClr val="002060"/>
                </a:solidFill>
              </a:rPr>
              <a:t>U-Space concept is under </a:t>
            </a:r>
            <a:r>
              <a:rPr lang="da-DK" sz="1800" b="1" kern="0" dirty="0">
                <a:solidFill>
                  <a:srgbClr val="002060"/>
                </a:solidFill>
              </a:rPr>
              <a:t>development outside CEPT, additional </a:t>
            </a:r>
            <a:r>
              <a:rPr lang="da-DK" sz="1800" b="1" kern="0" dirty="0" smtClean="0">
                <a:solidFill>
                  <a:srgbClr val="002060"/>
                </a:solidFill>
              </a:rPr>
              <a:t>input to CEPT/ECC is needed from aviation organisations.</a:t>
            </a:r>
          </a:p>
          <a:p>
            <a:endParaRPr lang="da-DK" sz="1800" b="1" kern="0" dirty="0">
              <a:solidFill>
                <a:srgbClr val="002060"/>
              </a:solidFill>
            </a:endParaRPr>
          </a:p>
          <a:p>
            <a:r>
              <a:rPr lang="da-DK" sz="1800" b="1" kern="0" dirty="0" smtClean="0">
                <a:solidFill>
                  <a:srgbClr val="002060"/>
                </a:solidFill>
              </a:rPr>
              <a:t>Functionnalities which may require spectrum harmonisation: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E-Identification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Geo-awareness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Anti-collision 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Other ?</a:t>
            </a:r>
          </a:p>
          <a:p>
            <a:r>
              <a:rPr lang="da-DK" sz="1800" b="1" kern="0" dirty="0" smtClean="0">
                <a:solidFill>
                  <a:srgbClr val="002060"/>
                </a:solidFill>
              </a:rPr>
              <a:t>Civil aviation will need to define how to provide these functionalities and possible spectrum requirement</a:t>
            </a:r>
          </a:p>
          <a:p>
            <a:pPr marL="0" indent="0">
              <a:buNone/>
            </a:pPr>
            <a:endParaRPr lang="da-DK" sz="1800" b="1" kern="0" dirty="0" smtClean="0">
              <a:solidFill>
                <a:srgbClr val="002060"/>
              </a:solidFill>
            </a:endParaRPr>
          </a:p>
          <a:p>
            <a:r>
              <a:rPr lang="da-DK" sz="1800" b="1" kern="0" dirty="0" smtClean="0">
                <a:solidFill>
                  <a:srgbClr val="002060"/>
                </a:solidFill>
              </a:rPr>
              <a:t>Action: CEPT and relevant organisations (EASA, Eurocontrol, ETSI, ...) should cooperate with each other during the ongoing process.</a:t>
            </a:r>
            <a:endParaRPr lang="da-DK" sz="1800" b="1" kern="0" dirty="0">
              <a:solidFill>
                <a:srgbClr val="002060"/>
              </a:solidFill>
            </a:endParaRPr>
          </a:p>
          <a:p>
            <a:endParaRPr lang="da-DK" sz="1800" b="1" kern="0" dirty="0" smtClean="0">
              <a:solidFill>
                <a:srgbClr val="002060"/>
              </a:solidFill>
            </a:endParaRPr>
          </a:p>
          <a:p>
            <a:endParaRPr lang="da-DK" sz="1600" b="1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2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What next ? Other needs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da-DK" sz="1800" kern="0" dirty="0" smtClean="0">
              <a:solidFill>
                <a:srgbClr val="002060"/>
              </a:solidFill>
            </a:endParaRPr>
          </a:p>
          <a:p>
            <a:r>
              <a:rPr lang="da-DK" sz="1800" b="1" kern="0" dirty="0" smtClean="0">
                <a:solidFill>
                  <a:srgbClr val="002060"/>
                </a:solidFill>
              </a:rPr>
              <a:t>The concept of ”professional” drones may be questionnable but several spectrum needs are emerging</a:t>
            </a:r>
            <a:endParaRPr lang="da-DK" sz="1800" b="1" kern="0" dirty="0">
              <a:solidFill>
                <a:srgbClr val="002060"/>
              </a:solidFill>
            </a:endParaRPr>
          </a:p>
          <a:p>
            <a:r>
              <a:rPr lang="da-DK" sz="1800" b="1" kern="0" dirty="0">
                <a:solidFill>
                  <a:srgbClr val="002060"/>
                </a:solidFill>
              </a:rPr>
              <a:t>S</a:t>
            </a:r>
            <a:r>
              <a:rPr lang="da-DK" sz="1800" b="1" kern="0" dirty="0" smtClean="0">
                <a:solidFill>
                  <a:srgbClr val="002060"/>
                </a:solidFill>
              </a:rPr>
              <a:t>pectrum currently used in license-exempt bands has some drawbacks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Many bands (i.e. 5 GHz) are not available for drones operations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Risk of 2.4 GHz and 5.8 GHz becoming overcrowded 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Power restrictions limit the range of operation and the reliability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Some drones operations may require a more reliable framework, e.g. by individually and/or temporarily licensing of spectrum</a:t>
            </a:r>
            <a:endParaRPr lang="da-DK" sz="1800" b="1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84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>
                <a:solidFill>
                  <a:srgbClr val="FFFFFF"/>
                </a:solidFill>
              </a:rPr>
              <a:t>What next ? Other needs</a:t>
            </a:r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da-DK" sz="1800" kern="0" dirty="0" smtClean="0">
              <a:solidFill>
                <a:srgbClr val="002060"/>
              </a:solidFill>
            </a:endParaRPr>
          </a:p>
          <a:p>
            <a:r>
              <a:rPr lang="da-DK" sz="1800" b="1" kern="0" dirty="0" smtClean="0">
                <a:solidFill>
                  <a:srgbClr val="002060"/>
                </a:solidFill>
              </a:rPr>
              <a:t>The current work items in WG FM covers these elements, and focus may be brought to: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Relaxation of the indoor restriction for the band 5150-5250 MHz (outcome on AI 1.16 of WRC-19 on WAS/RLANs in </a:t>
            </a:r>
            <a:r>
              <a:rPr lang="en-US" sz="1600" b="1" kern="0" dirty="0" smtClean="0">
                <a:solidFill>
                  <a:srgbClr val="002060"/>
                </a:solidFill>
              </a:rPr>
              <a:t>5150 </a:t>
            </a:r>
            <a:r>
              <a:rPr lang="en-US" sz="1600" b="1" kern="0" dirty="0">
                <a:solidFill>
                  <a:srgbClr val="002060"/>
                </a:solidFill>
              </a:rPr>
              <a:t>MHz </a:t>
            </a:r>
            <a:r>
              <a:rPr lang="en-US" sz="1600" b="1" kern="0" dirty="0" smtClean="0">
                <a:solidFill>
                  <a:srgbClr val="002060"/>
                </a:solidFill>
              </a:rPr>
              <a:t>- 5925 MHz may have an impact)?</a:t>
            </a:r>
            <a:endParaRPr lang="da-DK" sz="1600" b="1" kern="0" dirty="0" smtClean="0">
              <a:solidFill>
                <a:srgbClr val="002060"/>
              </a:solidFill>
            </a:endParaRP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Provide a solution for more reliable and longer </a:t>
            </a:r>
            <a:r>
              <a:rPr lang="da-DK" sz="1600" b="1" kern="0" smtClean="0">
                <a:solidFill>
                  <a:srgbClr val="002060"/>
                </a:solidFill>
              </a:rPr>
              <a:t>range CC </a:t>
            </a:r>
            <a:r>
              <a:rPr lang="da-DK" sz="1600" b="1" kern="0" dirty="0" smtClean="0">
                <a:solidFill>
                  <a:srgbClr val="002060"/>
                </a:solidFill>
              </a:rPr>
              <a:t>for drones (also by taking into account the band 1900-1920 MHz).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To recognice specific needs for governmental drones.</a:t>
            </a: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To recognise the possibility of using some relevant PMSE bands for payload (e.g. Video). </a:t>
            </a:r>
          </a:p>
          <a:p>
            <a:pPr lvl="1"/>
            <a:endParaRPr lang="da-DK" sz="1600" b="1" kern="0" dirty="0">
              <a:solidFill>
                <a:srgbClr val="002060"/>
              </a:solidFill>
            </a:endParaRPr>
          </a:p>
          <a:p>
            <a:pPr lvl="1"/>
            <a:r>
              <a:rPr lang="da-DK" sz="1600" b="1" kern="0" dirty="0" smtClean="0">
                <a:solidFill>
                  <a:srgbClr val="002060"/>
                </a:solidFill>
              </a:rPr>
              <a:t>WG FM will review the Work Item based on the outcome of the Workshop.</a:t>
            </a:r>
          </a:p>
        </p:txBody>
      </p:sp>
    </p:spTree>
    <p:extLst>
      <p:ext uri="{BB962C8B-B14F-4D97-AF65-F5344CB8AC3E}">
        <p14:creationId xmlns:p14="http://schemas.microsoft.com/office/powerpoint/2010/main" val="239273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576121" cy="687387"/>
          </a:xfrm>
        </p:spPr>
        <p:txBody>
          <a:bodyPr/>
          <a:lstStyle/>
          <a:p>
            <a:pPr eaLnBrk="1" hangingPunct="1"/>
            <a:r>
              <a:rPr lang="en-GB" dirty="0" smtClean="0"/>
              <a:t>Workshop on Machine-To-Machine Communications (M2M)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6425" cy="4556720"/>
          </a:xfrm>
        </p:spPr>
        <p:txBody>
          <a:bodyPr/>
          <a:lstStyle/>
          <a:p>
            <a:pPr marL="0" indent="0" eaLnBrk="1" hangingPunct="1">
              <a:buNone/>
            </a:pPr>
            <a:endParaRPr lang="de-DE" u="sng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endParaRPr lang="de-DE" u="sng" dirty="0">
              <a:solidFill>
                <a:srgbClr val="002060"/>
              </a:solidFill>
            </a:endParaRPr>
          </a:p>
          <a:p>
            <a:pPr marL="0" indent="0" algn="ctr" eaLnBrk="1" hangingPunct="1">
              <a:buNone/>
            </a:pPr>
            <a:r>
              <a:rPr lang="en-GB" sz="4000" b="1" dirty="0" smtClean="0">
                <a:solidFill>
                  <a:srgbClr val="FF0000"/>
                </a:solidFill>
              </a:rPr>
              <a:t>Thank you very much</a:t>
            </a:r>
          </a:p>
          <a:p>
            <a:pPr marL="0" indent="0" algn="ctr" eaLnBrk="1" hangingPunct="1">
              <a:buNone/>
            </a:pPr>
            <a:endParaRPr lang="en-GB" sz="4000" b="1" dirty="0">
              <a:solidFill>
                <a:srgbClr val="FF0000"/>
              </a:solidFill>
            </a:endParaRPr>
          </a:p>
          <a:p>
            <a:pPr marL="0" indent="0" algn="ctr" eaLnBrk="1" hangingPunct="1">
              <a:buNone/>
            </a:pPr>
            <a:r>
              <a:rPr lang="en-GB" sz="2000" b="1" dirty="0" smtClean="0"/>
              <a:t>Link </a:t>
            </a:r>
            <a:r>
              <a:rPr lang="en-GB" sz="2000" b="1" dirty="0"/>
              <a:t>to </a:t>
            </a:r>
            <a:r>
              <a:rPr lang="en-GB" sz="2000" b="1" dirty="0" smtClean="0"/>
              <a:t>presentations:</a:t>
            </a:r>
            <a:br>
              <a:rPr lang="en-GB" sz="2000" b="1" dirty="0" smtClean="0"/>
            </a:br>
            <a:r>
              <a:rPr lang="en-GB" sz="2000" b="1" dirty="0" smtClean="0">
                <a:hlinkClick r:id="rId3"/>
              </a:rPr>
              <a:t>https</a:t>
            </a:r>
            <a:r>
              <a:rPr lang="en-GB" sz="2000" b="1" dirty="0">
                <a:hlinkClick r:id="rId3"/>
              </a:rPr>
              <a:t>://</a:t>
            </a:r>
            <a:r>
              <a:rPr lang="en-GB" sz="2000" b="1" dirty="0" smtClean="0">
                <a:hlinkClick r:id="rId3"/>
              </a:rPr>
              <a:t>cept.org/ecc/cept-workshop-on-spectrum-for-drones-uas/</a:t>
            </a:r>
            <a:endParaRPr lang="en-GB" sz="2000" b="1" dirty="0" smtClean="0"/>
          </a:p>
          <a:p>
            <a:pPr marL="0" indent="0" algn="ctr" eaLnBrk="1" hangingPunct="1">
              <a:buNone/>
            </a:pPr>
            <a:endParaRPr lang="en-GB" sz="2000" b="1" dirty="0"/>
          </a:p>
          <a:p>
            <a:pPr marL="0" indent="0" algn="ctr" eaLnBrk="1" hangingPunct="1">
              <a:buNone/>
            </a:pPr>
            <a:r>
              <a:rPr lang="en-US" sz="2000" b="1" dirty="0"/>
              <a:t>The </a:t>
            </a:r>
            <a:r>
              <a:rPr lang="en-US" sz="2000" b="1" dirty="0" smtClean="0"/>
              <a:t>workshop </a:t>
            </a:r>
            <a:r>
              <a:rPr lang="en-US" sz="2000" b="1" dirty="0"/>
              <a:t>outcome will be discussed in </a:t>
            </a:r>
            <a:r>
              <a:rPr lang="en-US" sz="2000" b="1" dirty="0" smtClean="0"/>
              <a:t>ECC, WG FM and ECC PT1. </a:t>
            </a:r>
            <a:r>
              <a:rPr lang="en-US" sz="2000" b="1" dirty="0"/>
              <a:t>It is planned to publish an article in the ECC Newsletter.</a:t>
            </a:r>
            <a:endParaRPr lang="en-GB" sz="20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455" y="978816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kern="0" dirty="0" smtClean="0"/>
              <a:t>CEPT Workshop on spectrum for drones / UAS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54657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107504" y="912813"/>
            <a:ext cx="8576121" cy="687387"/>
          </a:xfrm>
        </p:spPr>
        <p:txBody>
          <a:bodyPr/>
          <a:lstStyle/>
          <a:p>
            <a:pPr eaLnBrk="1" hangingPunct="1"/>
            <a:r>
              <a:rPr lang="en-US" dirty="0" smtClean="0"/>
              <a:t>CEPT </a:t>
            </a:r>
            <a:r>
              <a:rPr lang="en-US" dirty="0"/>
              <a:t>Workshop on spectrum for drones / UAS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6425" cy="455672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GB" u="sng" dirty="0" smtClean="0">
                <a:solidFill>
                  <a:srgbClr val="002060"/>
                </a:solidFill>
              </a:rPr>
              <a:t>Key </a:t>
            </a:r>
            <a:r>
              <a:rPr lang="en-GB" u="sng" dirty="0">
                <a:solidFill>
                  <a:srgbClr val="002060"/>
                </a:solidFill>
              </a:rPr>
              <a:t>elements / </a:t>
            </a:r>
            <a:r>
              <a:rPr lang="en-GB" u="sng" dirty="0" smtClean="0">
                <a:solidFill>
                  <a:srgbClr val="002060"/>
                </a:solidFill>
              </a:rPr>
              <a:t>expected action </a:t>
            </a:r>
            <a:r>
              <a:rPr lang="en-GB" u="sng" dirty="0">
                <a:solidFill>
                  <a:srgbClr val="002060"/>
                </a:solidFill>
              </a:rPr>
              <a:t>points for ongoing ECC </a:t>
            </a:r>
            <a:r>
              <a:rPr lang="en-GB" u="sng" dirty="0" smtClean="0">
                <a:solidFill>
                  <a:srgbClr val="002060"/>
                </a:solidFill>
              </a:rPr>
              <a:t>activities (cont.):</a:t>
            </a:r>
            <a:r>
              <a:rPr lang="en-GB" dirty="0" smtClean="0">
                <a:solidFill>
                  <a:srgbClr val="002060"/>
                </a:solidFill>
              </a:rPr>
              <a:t/>
            </a:r>
            <a:br>
              <a:rPr lang="en-GB" dirty="0" smtClean="0">
                <a:solidFill>
                  <a:srgbClr val="002060"/>
                </a:solidFill>
              </a:rPr>
            </a:br>
            <a:endParaRPr lang="en-GB" dirty="0" smtClean="0">
              <a:solidFill>
                <a:srgbClr val="002060"/>
              </a:solidFill>
            </a:endParaRPr>
          </a:p>
          <a:p>
            <a:pPr marL="0" indent="0" eaLnBrk="1" hangingPunct="1">
              <a:buNone/>
            </a:pPr>
            <a:r>
              <a:rPr lang="de-DE" u="sng" dirty="0" smtClean="0">
                <a:solidFill>
                  <a:srgbClr val="002060"/>
                </a:solidFill>
              </a:rPr>
              <a:t>Issues:</a:t>
            </a:r>
            <a:br>
              <a:rPr lang="de-DE" u="sng" dirty="0" smtClean="0">
                <a:solidFill>
                  <a:srgbClr val="002060"/>
                </a:solidFill>
              </a:rPr>
            </a:br>
            <a:endParaRPr lang="en-GB" u="sng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Suitable bands (CC and payload)?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New harmonisation measures?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Or use of existing opportunities?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Satellites, radars?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Commercial / governmental usage of drones</a:t>
            </a:r>
          </a:p>
          <a:p>
            <a:pPr eaLnBrk="1" hangingPunct="1"/>
            <a:r>
              <a:rPr lang="en-GB" dirty="0" smtClean="0">
                <a:solidFill>
                  <a:srgbClr val="002060"/>
                </a:solidFill>
              </a:rPr>
              <a:t>Use cases, technical requirements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2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"/>
          <p:cNvSpPr>
            <a:spLocks noGrp="1"/>
          </p:cNvSpPr>
          <p:nvPr>
            <p:ph type="title"/>
          </p:nvPr>
        </p:nvSpPr>
        <p:spPr>
          <a:xfrm>
            <a:off x="107504" y="912813"/>
            <a:ext cx="8576121" cy="687387"/>
          </a:xfrm>
        </p:spPr>
        <p:txBody>
          <a:bodyPr/>
          <a:lstStyle/>
          <a:p>
            <a:pPr eaLnBrk="1" hangingPunct="1"/>
            <a:r>
              <a:rPr lang="en-US" dirty="0" smtClean="0"/>
              <a:t>CEPT </a:t>
            </a:r>
            <a:r>
              <a:rPr lang="en-US" dirty="0"/>
              <a:t>Workshop on spectrum for drones / UAS</a:t>
            </a:r>
          </a:p>
        </p:txBody>
      </p:sp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6425" cy="455672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de-DE" u="sng" dirty="0" smtClean="0">
                <a:solidFill>
                  <a:srgbClr val="002060"/>
                </a:solidFill>
              </a:rPr>
              <a:t>Impact of EASA regulation:</a:t>
            </a: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Compliance with technical requirements needed.</a:t>
            </a: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State operations can opt-in.</a:t>
            </a: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Some flexibility left to member states.</a:t>
            </a: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Open categories only VLOS,  max 120 m height, max 25 kg.</a:t>
            </a:r>
          </a:p>
          <a:p>
            <a:pPr eaLnBrk="1" hangingPunct="1"/>
            <a:r>
              <a:rPr lang="en-GB" sz="2000" dirty="0" smtClean="0">
                <a:solidFill>
                  <a:srgbClr val="002060"/>
                </a:solidFill>
              </a:rPr>
              <a:t>Specific category: </a:t>
            </a:r>
            <a:r>
              <a:rPr lang="en-GB" sz="2000" dirty="0" smtClean="0">
                <a:solidFill>
                  <a:srgbClr val="002060"/>
                </a:solidFill>
              </a:rPr>
              <a:t>Standard scenarios </a:t>
            </a:r>
            <a:r>
              <a:rPr lang="en-GB" sz="2000" dirty="0" smtClean="0">
                <a:solidFill>
                  <a:srgbClr val="002060"/>
                </a:solidFill>
              </a:rPr>
              <a:t>to be developed. Big market potential for new drone related services. </a:t>
            </a:r>
          </a:p>
          <a:p>
            <a:pPr marL="269875" lvl="2" indent="-269875" eaLnBrk="1" hangingPunct="1"/>
            <a:r>
              <a:rPr lang="en-GB" sz="2000" dirty="0" smtClean="0">
                <a:solidFill>
                  <a:srgbClr val="002060"/>
                </a:solidFill>
              </a:rPr>
              <a:t>Implementing Act (operational conditions) and Delegated </a:t>
            </a:r>
            <a:r>
              <a:rPr lang="en-GB" sz="2000" dirty="0">
                <a:solidFill>
                  <a:srgbClr val="002060"/>
                </a:solidFill>
              </a:rPr>
              <a:t>A</a:t>
            </a:r>
            <a:r>
              <a:rPr lang="en-GB" sz="2000" dirty="0" smtClean="0">
                <a:solidFill>
                  <a:srgbClr val="002060"/>
                </a:solidFill>
              </a:rPr>
              <a:t>ct (technical conditions) </a:t>
            </a:r>
            <a:r>
              <a:rPr lang="en-GB" sz="2000" dirty="0">
                <a:solidFill>
                  <a:srgbClr val="002060"/>
                </a:solidFill>
              </a:rPr>
              <a:t>- </a:t>
            </a:r>
            <a:r>
              <a:rPr lang="da-DK" sz="2000" dirty="0">
                <a:solidFill>
                  <a:srgbClr val="002060"/>
                </a:solidFill>
              </a:rPr>
              <a:t>National authorities can have specific exceptions on a national </a:t>
            </a:r>
            <a:r>
              <a:rPr lang="da-DK" sz="2000" dirty="0" smtClean="0">
                <a:solidFill>
                  <a:srgbClr val="002060"/>
                </a:solidFill>
              </a:rPr>
              <a:t>level. </a:t>
            </a:r>
          </a:p>
          <a:p>
            <a:pPr marL="269875" lvl="2" indent="-269875" eaLnBrk="1" hangingPunct="1"/>
            <a:r>
              <a:rPr lang="en-US" sz="2000" dirty="0" smtClean="0">
                <a:solidFill>
                  <a:srgbClr val="002060"/>
                </a:solidFill>
              </a:rPr>
              <a:t>Solutions for electronic ID, geo-awareness etc. to </a:t>
            </a:r>
            <a:r>
              <a:rPr lang="en-US" sz="2000" dirty="0">
                <a:solidFill>
                  <a:srgbClr val="002060"/>
                </a:solidFill>
              </a:rPr>
              <a:t>be addressed in </a:t>
            </a:r>
            <a:r>
              <a:rPr lang="en-US" sz="2000" dirty="0" err="1">
                <a:solidFill>
                  <a:srgbClr val="002060"/>
                </a:solidFill>
              </a:rPr>
              <a:t>standardisation</a:t>
            </a:r>
            <a:r>
              <a:rPr lang="en-US" sz="2000" dirty="0">
                <a:solidFill>
                  <a:srgbClr val="002060"/>
                </a:solidFill>
              </a:rPr>
              <a:t> and will require most likely </a:t>
            </a:r>
            <a:r>
              <a:rPr lang="en-US" sz="2000" dirty="0" smtClean="0">
                <a:solidFill>
                  <a:srgbClr val="002060"/>
                </a:solidFill>
              </a:rPr>
              <a:t>a </a:t>
            </a:r>
            <a:r>
              <a:rPr lang="en-US" sz="2000" dirty="0" err="1" smtClean="0">
                <a:solidFill>
                  <a:srgbClr val="002060"/>
                </a:solidFill>
              </a:rPr>
              <a:t>harmonised</a:t>
            </a:r>
            <a:r>
              <a:rPr lang="en-US" sz="2000" dirty="0" smtClean="0">
                <a:solidFill>
                  <a:srgbClr val="002060"/>
                </a:solidFill>
              </a:rPr>
              <a:t> management (cross-border operation)</a:t>
            </a:r>
            <a:r>
              <a:rPr lang="da-DK" sz="2000" dirty="0" smtClean="0">
                <a:solidFill>
                  <a:srgbClr val="002060"/>
                </a:solidFill>
              </a:rPr>
              <a:t>. This is linked to </a:t>
            </a:r>
            <a:r>
              <a:rPr lang="da-DK" sz="2000" dirty="0" smtClean="0">
                <a:solidFill>
                  <a:srgbClr val="002060"/>
                </a:solidFill>
              </a:rPr>
              <a:t>U-Space</a:t>
            </a:r>
            <a:r>
              <a:rPr lang="da-DK" sz="2000" dirty="0" smtClean="0">
                <a:solidFill>
                  <a:srgbClr val="002060"/>
                </a:solidFill>
              </a:rPr>
              <a:t>. The impact in terms of spectrum harmonisation is yet unclear.</a:t>
            </a:r>
            <a:endParaRPr lang="en-GB" sz="2000" dirty="0" smtClean="0">
              <a:solidFill>
                <a:srgbClr val="002060"/>
              </a:solidFill>
            </a:endParaRPr>
          </a:p>
          <a:p>
            <a:pPr eaLnBrk="1" hangingPunct="1"/>
            <a:endParaRPr lang="en-GB" dirty="0" smtClean="0">
              <a:solidFill>
                <a:srgbClr val="002060"/>
              </a:solidFill>
            </a:endParaRPr>
          </a:p>
          <a:p>
            <a:pPr eaLnBrk="1" hangingPunct="1"/>
            <a:endParaRPr lang="en-GB" dirty="0" smtClean="0">
              <a:solidFill>
                <a:srgbClr val="00206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12813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CEPT Workshop on spectrum for drones / UAS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7544" y="1628800"/>
            <a:ext cx="8226425" cy="4556720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buFontTx/>
              <a:buNone/>
            </a:pPr>
            <a:r>
              <a:rPr lang="de-DE" u="sng" kern="0" dirty="0" smtClean="0">
                <a:solidFill>
                  <a:srgbClr val="002060"/>
                </a:solidFill>
              </a:rPr>
              <a:t>Impact of EASA </a:t>
            </a:r>
            <a:r>
              <a:rPr lang="de-DE" u="sng" kern="0" dirty="0" err="1" smtClean="0">
                <a:solidFill>
                  <a:srgbClr val="002060"/>
                </a:solidFill>
              </a:rPr>
              <a:t>regulation</a:t>
            </a:r>
            <a:r>
              <a:rPr lang="de-DE" u="sng" kern="0" dirty="0" smtClean="0">
                <a:solidFill>
                  <a:srgbClr val="002060"/>
                </a:solidFill>
              </a:rPr>
              <a:t> (cont.):</a:t>
            </a:r>
          </a:p>
          <a:p>
            <a:pPr eaLnBrk="1" hangingPunct="1"/>
            <a:r>
              <a:rPr lang="en-US" sz="2000" kern="0" dirty="0">
                <a:solidFill>
                  <a:srgbClr val="002060"/>
                </a:solidFill>
              </a:rPr>
              <a:t>RE-D </a:t>
            </a:r>
            <a:r>
              <a:rPr lang="en-US" sz="2000" kern="0" dirty="0" smtClean="0">
                <a:solidFill>
                  <a:srgbClr val="002060"/>
                </a:solidFill>
              </a:rPr>
              <a:t>will </a:t>
            </a:r>
            <a:r>
              <a:rPr lang="en-US" sz="2000" kern="0" dirty="0">
                <a:solidFill>
                  <a:srgbClr val="002060"/>
                </a:solidFill>
              </a:rPr>
              <a:t>apply to open and specific categories.</a:t>
            </a:r>
          </a:p>
          <a:p>
            <a:pPr eaLnBrk="1" hangingPunct="1"/>
            <a:r>
              <a:rPr lang="en-US" sz="2000" kern="0" dirty="0">
                <a:solidFill>
                  <a:srgbClr val="002060"/>
                </a:solidFill>
              </a:rPr>
              <a:t>Work towards an European ‘Drones/UAS network’ </a:t>
            </a:r>
            <a:r>
              <a:rPr lang="en-US" sz="2000" kern="0" dirty="0" smtClean="0">
                <a:solidFill>
                  <a:srgbClr val="002060"/>
                </a:solidFill>
              </a:rPr>
              <a:t>of demonstrators.</a:t>
            </a:r>
            <a:endParaRPr lang="en-GB" sz="2000" kern="0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GB" sz="2000" kern="0" dirty="0" smtClean="0">
                <a:solidFill>
                  <a:srgbClr val="002060"/>
                </a:solidFill>
              </a:rPr>
              <a:t>Certified category</a:t>
            </a:r>
          </a:p>
          <a:p>
            <a:pPr lvl="1" eaLnBrk="1" hangingPunct="1"/>
            <a:r>
              <a:rPr lang="en-US" sz="1800" kern="0" dirty="0">
                <a:solidFill>
                  <a:srgbClr val="002060"/>
                </a:solidFill>
              </a:rPr>
              <a:t>Frequencies for certified RPAS </a:t>
            </a:r>
            <a:r>
              <a:rPr lang="en-US" sz="1800" kern="0" dirty="0" smtClean="0">
                <a:solidFill>
                  <a:srgbClr val="002060"/>
                </a:solidFill>
              </a:rPr>
              <a:t>are </a:t>
            </a:r>
            <a:r>
              <a:rPr lang="en-US" sz="1800" kern="0" dirty="0">
                <a:solidFill>
                  <a:srgbClr val="002060"/>
                </a:solidFill>
              </a:rPr>
              <a:t>expected in </a:t>
            </a:r>
            <a:r>
              <a:rPr lang="en-US" sz="1800" kern="0" dirty="0" smtClean="0">
                <a:solidFill>
                  <a:srgbClr val="002060"/>
                </a:solidFill>
              </a:rPr>
              <a:t>bands allocated to AM(R)S </a:t>
            </a:r>
            <a:r>
              <a:rPr lang="en-US" sz="1800" kern="0" dirty="0">
                <a:solidFill>
                  <a:srgbClr val="002060"/>
                </a:solidFill>
              </a:rPr>
              <a:t>and AMS(R)S (ICAO RPAS Panel</a:t>
            </a:r>
            <a:r>
              <a:rPr lang="en-US" sz="1800" kern="0" dirty="0" smtClean="0">
                <a:solidFill>
                  <a:srgbClr val="002060"/>
                </a:solidFill>
              </a:rPr>
              <a:t>) – </a:t>
            </a:r>
            <a:r>
              <a:rPr lang="en-US" sz="1800" kern="0" dirty="0">
                <a:solidFill>
                  <a:srgbClr val="002060"/>
                </a:solidFill>
              </a:rPr>
              <a:t>the p</a:t>
            </a:r>
            <a:r>
              <a:rPr lang="fr-FR" sz="1800" kern="0" dirty="0">
                <a:solidFill>
                  <a:srgbClr val="002060"/>
                </a:solidFill>
              </a:rPr>
              <a:t>anel </a:t>
            </a:r>
            <a:r>
              <a:rPr lang="en-GB" sz="1800" kern="0" dirty="0" smtClean="0">
                <a:solidFill>
                  <a:srgbClr val="002060"/>
                </a:solidFill>
              </a:rPr>
              <a:t>works on frequencies and existing</a:t>
            </a:r>
            <a:r>
              <a:rPr lang="fr-FR" sz="1800" kern="0" dirty="0" smtClean="0">
                <a:solidFill>
                  <a:srgbClr val="002060"/>
                </a:solidFill>
              </a:rPr>
              <a:t> solution </a:t>
            </a:r>
            <a:r>
              <a:rPr lang="fr-FR" sz="1800" kern="0" dirty="0">
                <a:solidFill>
                  <a:srgbClr val="002060"/>
                </a:solidFill>
              </a:rPr>
              <a:t>in </a:t>
            </a:r>
            <a:r>
              <a:rPr lang="fr-FR" sz="1800" kern="0" dirty="0" smtClean="0">
                <a:solidFill>
                  <a:srgbClr val="002060"/>
                </a:solidFill>
              </a:rPr>
              <a:t>AM(R)S, </a:t>
            </a:r>
            <a:r>
              <a:rPr lang="fr-FR" sz="1800" kern="0" dirty="0" err="1" smtClean="0">
                <a:solidFill>
                  <a:srgbClr val="002060"/>
                </a:solidFill>
              </a:rPr>
              <a:t>such</a:t>
            </a:r>
            <a:r>
              <a:rPr lang="fr-FR" sz="1800" kern="0" dirty="0" smtClean="0">
                <a:solidFill>
                  <a:srgbClr val="002060"/>
                </a:solidFill>
              </a:rPr>
              <a:t> as in 5030 </a:t>
            </a:r>
            <a:r>
              <a:rPr lang="fr-FR" sz="1800" kern="0" dirty="0">
                <a:solidFill>
                  <a:srgbClr val="002060"/>
                </a:solidFill>
              </a:rPr>
              <a:t>– 5091 </a:t>
            </a:r>
            <a:r>
              <a:rPr lang="fr-FR" sz="1800" kern="0" dirty="0" smtClean="0">
                <a:solidFill>
                  <a:srgbClr val="002060"/>
                </a:solidFill>
              </a:rPr>
              <a:t>MHz.</a:t>
            </a:r>
          </a:p>
          <a:p>
            <a:pPr eaLnBrk="1" hangingPunct="1"/>
            <a:r>
              <a:rPr lang="en-GB" kern="0" dirty="0" smtClean="0">
                <a:solidFill>
                  <a:srgbClr val="002060"/>
                </a:solidFill>
              </a:rPr>
              <a:t>Following ECC Report 268 and discussions at the workshop, the focus on </a:t>
            </a:r>
            <a:r>
              <a:rPr lang="en-GB" kern="0" dirty="0" smtClean="0">
                <a:solidFill>
                  <a:srgbClr val="002060"/>
                </a:solidFill>
              </a:rPr>
              <a:t>drones </a:t>
            </a:r>
            <a:r>
              <a:rPr lang="en-GB" kern="0" dirty="0" smtClean="0">
                <a:solidFill>
                  <a:srgbClr val="002060"/>
                </a:solidFill>
              </a:rPr>
              <a:t>in the open categories and specific category seems appropriate</a:t>
            </a:r>
            <a:r>
              <a:rPr lang="fr-FR" kern="0" dirty="0" smtClean="0">
                <a:solidFill>
                  <a:srgbClr val="002060"/>
                </a:solidFill>
              </a:rPr>
              <a:t>.</a:t>
            </a:r>
          </a:p>
          <a:p>
            <a:pPr lvl="1" eaLnBrk="1" hangingPunct="1"/>
            <a:endParaRPr lang="fr-FR" sz="1800" kern="0" dirty="0">
              <a:solidFill>
                <a:srgbClr val="002060"/>
              </a:solidFill>
            </a:endParaRPr>
          </a:p>
          <a:p>
            <a:pPr eaLnBrk="1" hangingPunct="1"/>
            <a:endParaRPr lang="en-GB" kern="0" dirty="0" smtClean="0">
              <a:solidFill>
                <a:srgbClr val="002060"/>
              </a:solidFill>
            </a:endParaRPr>
          </a:p>
          <a:p>
            <a:pPr eaLnBrk="1" hangingPunct="1"/>
            <a:endParaRPr lang="en-GB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49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4408488"/>
          </a:xfrm>
        </p:spPr>
        <p:txBody>
          <a:bodyPr/>
          <a:lstStyle/>
          <a:p>
            <a:pPr marL="0" indent="0">
              <a:buNone/>
            </a:pPr>
            <a:r>
              <a:rPr lang="da-DK" u="sng" dirty="0">
                <a:solidFill>
                  <a:srgbClr val="002060"/>
                </a:solidFill>
              </a:rPr>
              <a:t>Use of MFCN </a:t>
            </a:r>
            <a:endParaRPr lang="da-DK" u="sng" dirty="0" smtClean="0">
              <a:solidFill>
                <a:srgbClr val="002060"/>
              </a:solidFill>
            </a:endParaRPr>
          </a:p>
          <a:p>
            <a:r>
              <a:rPr lang="da-DK" dirty="0" smtClean="0">
                <a:solidFill>
                  <a:srgbClr val="002060"/>
                </a:solidFill>
              </a:rPr>
              <a:t>Work towards a new ECC Report in ECC PT1</a:t>
            </a:r>
          </a:p>
          <a:p>
            <a:pPr lvl="1"/>
            <a:r>
              <a:rPr lang="da-DK" dirty="0" smtClean="0">
                <a:solidFill>
                  <a:srgbClr val="002060"/>
                </a:solidFill>
              </a:rPr>
              <a:t>Potential issues: how to operate drones in MFCN, impact on networks, impact on other operators, handover, reliable coverage (optimisations necessary), roaming, connection to many BS.</a:t>
            </a:r>
          </a:p>
          <a:p>
            <a:pPr lvl="1"/>
            <a:r>
              <a:rPr lang="da-DK" dirty="0" smtClean="0">
                <a:solidFill>
                  <a:srgbClr val="002060"/>
                </a:solidFill>
              </a:rPr>
              <a:t>Timeline may need to be quicker – contribution based.</a:t>
            </a:r>
          </a:p>
          <a:p>
            <a:pPr lvl="1"/>
            <a:r>
              <a:rPr lang="da-DK" dirty="0" smtClean="0">
                <a:solidFill>
                  <a:srgbClr val="002060"/>
                </a:solidFill>
              </a:rPr>
              <a:t>Mobile except aeronautical mobile allocation in some bands; may need clarifications with regard to usage by low flying drones. UAS require access like other terrestrial UE.</a:t>
            </a:r>
          </a:p>
          <a:p>
            <a:pPr lvl="1"/>
            <a:r>
              <a:rPr lang="da-DK" dirty="0" smtClean="0">
                <a:solidFill>
                  <a:srgbClr val="002060"/>
                </a:solidFill>
              </a:rPr>
              <a:t>Not only infrastructure-based, also RLAN, eID via Bluetooth within up to 250 m or even 1 km. PC5 mode could potentially also be used for UAS in future?</a:t>
            </a:r>
          </a:p>
          <a:p>
            <a:pPr lvl="1"/>
            <a:r>
              <a:rPr lang="da-DK" dirty="0" smtClean="0">
                <a:solidFill>
                  <a:srgbClr val="002060"/>
                </a:solidFill>
              </a:rPr>
              <a:t>First MFCN based solutions may become available in 2019-2020.</a:t>
            </a:r>
          </a:p>
          <a:p>
            <a:pPr lvl="1"/>
            <a:r>
              <a:rPr lang="da-DK" dirty="0" smtClean="0">
                <a:solidFill>
                  <a:srgbClr val="002060"/>
                </a:solidFill>
              </a:rPr>
              <a:t>Use of ‘low bands’ for coverage and ‘higher bands’ for capacity.</a:t>
            </a:r>
          </a:p>
          <a:p>
            <a:pPr lvl="1"/>
            <a:r>
              <a:rPr lang="da-DK" dirty="0" smtClean="0">
                <a:solidFill>
                  <a:srgbClr val="002060"/>
                </a:solidFill>
              </a:rPr>
              <a:t>MNOs see benefits: seamless, use existing infrastructure, low-cost.</a:t>
            </a:r>
          </a:p>
          <a:p>
            <a:pPr marL="449262" lvl="1" indent="0">
              <a:buNone/>
            </a:pPr>
            <a:endParaRPr lang="de-DE" dirty="0">
              <a:solidFill>
                <a:srgbClr val="00206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D9030D1-9A54-442E-8EA1-8508DE09B6E8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912813"/>
            <a:ext cx="8576121" cy="687387"/>
          </a:xfrm>
        </p:spPr>
        <p:txBody>
          <a:bodyPr/>
          <a:lstStyle/>
          <a:p>
            <a:pPr eaLnBrk="1" hangingPunct="1"/>
            <a:r>
              <a:rPr lang="en-US" dirty="0" smtClean="0"/>
              <a:t>CEPT </a:t>
            </a:r>
            <a:r>
              <a:rPr lang="en-US" dirty="0"/>
              <a:t>Workshop on spectrum for drones / UAS</a:t>
            </a:r>
          </a:p>
        </p:txBody>
      </p:sp>
    </p:spTree>
    <p:extLst>
      <p:ext uri="{BB962C8B-B14F-4D97-AF65-F5344CB8AC3E}">
        <p14:creationId xmlns:p14="http://schemas.microsoft.com/office/powerpoint/2010/main" val="236106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4620" y="1752600"/>
            <a:ext cx="8226425" cy="4408488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u="sng" kern="0" dirty="0" smtClean="0">
                <a:solidFill>
                  <a:srgbClr val="002060"/>
                </a:solidFill>
              </a:rPr>
              <a:t>Which functionality </a:t>
            </a:r>
            <a:r>
              <a:rPr lang="da-DK" kern="0" dirty="0" smtClean="0">
                <a:solidFill>
                  <a:srgbClr val="002060"/>
                </a:solidFill>
              </a:rPr>
              <a:t>may need to be supported?</a:t>
            </a:r>
          </a:p>
          <a:p>
            <a:r>
              <a:rPr lang="da-DK" kern="0" dirty="0" smtClean="0">
                <a:solidFill>
                  <a:srgbClr val="002060"/>
                </a:solidFill>
              </a:rPr>
              <a:t>CC &amp; Payload</a:t>
            </a:r>
          </a:p>
          <a:p>
            <a:r>
              <a:rPr lang="en-US" kern="0" dirty="0">
                <a:solidFill>
                  <a:srgbClr val="002060"/>
                </a:solidFill>
              </a:rPr>
              <a:t>Consideration/idea about a </a:t>
            </a:r>
            <a:r>
              <a:rPr lang="en-US" kern="0" dirty="0" smtClean="0">
                <a:solidFill>
                  <a:srgbClr val="002060"/>
                </a:solidFill>
              </a:rPr>
              <a:t>UAS traffic </a:t>
            </a:r>
            <a:r>
              <a:rPr lang="en-US" kern="0" dirty="0">
                <a:solidFill>
                  <a:srgbClr val="002060"/>
                </a:solidFill>
              </a:rPr>
              <a:t>management system </a:t>
            </a:r>
            <a:r>
              <a:rPr lang="en-US" kern="0" dirty="0" smtClean="0">
                <a:solidFill>
                  <a:srgbClr val="002060"/>
                </a:solidFill>
              </a:rPr>
              <a:t>(</a:t>
            </a:r>
            <a:r>
              <a:rPr lang="en-US" kern="0" dirty="0" smtClean="0">
                <a:solidFill>
                  <a:srgbClr val="002060"/>
                </a:solidFill>
              </a:rPr>
              <a:t>U-Space</a:t>
            </a:r>
            <a:r>
              <a:rPr lang="en-US" kern="0" dirty="0" smtClean="0">
                <a:solidFill>
                  <a:srgbClr val="002060"/>
                </a:solidFill>
              </a:rPr>
              <a:t>) </a:t>
            </a:r>
            <a:r>
              <a:rPr lang="en-US" kern="0" dirty="0">
                <a:solidFill>
                  <a:srgbClr val="002060"/>
                </a:solidFill>
              </a:rPr>
              <a:t>that will track all of the unmanned aircraft in the designated area</a:t>
            </a:r>
          </a:p>
          <a:p>
            <a:pPr marL="895350" indent="-361950"/>
            <a:r>
              <a:rPr lang="da-DK" kern="0" dirty="0" smtClean="0">
                <a:solidFill>
                  <a:srgbClr val="002060"/>
                </a:solidFill>
              </a:rPr>
              <a:t>Geo-awareness</a:t>
            </a:r>
            <a:endParaRPr lang="da-DK" kern="0" dirty="0" smtClean="0">
              <a:solidFill>
                <a:srgbClr val="002060"/>
              </a:solidFill>
            </a:endParaRPr>
          </a:p>
          <a:p>
            <a:pPr marL="895350" indent="-361950"/>
            <a:r>
              <a:rPr lang="da-DK" kern="0" dirty="0" smtClean="0">
                <a:solidFill>
                  <a:srgbClr val="002060"/>
                </a:solidFill>
              </a:rPr>
              <a:t>Anti-colission (communications or sensors)</a:t>
            </a:r>
          </a:p>
          <a:p>
            <a:r>
              <a:rPr lang="da-DK" kern="0" dirty="0" smtClean="0">
                <a:solidFill>
                  <a:srgbClr val="002060"/>
                </a:solidFill>
              </a:rPr>
              <a:t>Communications and other applications (e.g. pilot-to-pilot)</a:t>
            </a:r>
          </a:p>
          <a:p>
            <a:r>
              <a:rPr lang="en-US" kern="0" dirty="0" smtClean="0">
                <a:solidFill>
                  <a:srgbClr val="002060"/>
                </a:solidFill>
              </a:rPr>
              <a:t>Latency requirements</a:t>
            </a:r>
          </a:p>
          <a:p>
            <a:r>
              <a:rPr lang="en-US" kern="0" dirty="0" smtClean="0">
                <a:solidFill>
                  <a:srgbClr val="002060"/>
                </a:solidFill>
              </a:rPr>
              <a:t>E-identification (U1)</a:t>
            </a:r>
            <a:endParaRPr lang="da-DK" kern="0" dirty="0" smtClean="0">
              <a:solidFill>
                <a:srgbClr val="00206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CEPT Workshop on spectrum for drones / UAS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96991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CEPT Workshop on spectrum for drones / UAS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504" y="1556792"/>
            <a:ext cx="8856984" cy="5112568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u="sng" kern="0" dirty="0" smtClean="0">
                <a:solidFill>
                  <a:srgbClr val="002060"/>
                </a:solidFill>
              </a:rPr>
              <a:t>Standardisation</a:t>
            </a:r>
          </a:p>
          <a:p>
            <a:r>
              <a:rPr lang="da-DK" kern="0" dirty="0" smtClean="0">
                <a:solidFill>
                  <a:srgbClr val="002060"/>
                </a:solidFill>
              </a:rPr>
              <a:t>Need for standards</a:t>
            </a:r>
          </a:p>
          <a:p>
            <a:pPr lvl="1"/>
            <a:r>
              <a:rPr lang="da-DK" kern="0" dirty="0" smtClean="0">
                <a:solidFill>
                  <a:srgbClr val="002060"/>
                </a:solidFill>
              </a:rPr>
              <a:t>MFCN</a:t>
            </a:r>
          </a:p>
          <a:p>
            <a:pPr lvl="2"/>
            <a:r>
              <a:rPr lang="en-US" kern="0" dirty="0">
                <a:solidFill>
                  <a:srgbClr val="002060"/>
                </a:solidFill>
              </a:rPr>
              <a:t>3GPP LTE Rel-15 </a:t>
            </a:r>
            <a:r>
              <a:rPr lang="en-US" kern="0" dirty="0" smtClean="0">
                <a:solidFill>
                  <a:srgbClr val="002060"/>
                </a:solidFill>
              </a:rPr>
              <a:t>(LTE) Study </a:t>
            </a:r>
            <a:r>
              <a:rPr lang="en-US" kern="0" dirty="0">
                <a:solidFill>
                  <a:srgbClr val="002060"/>
                </a:solidFill>
              </a:rPr>
              <a:t>Item </a:t>
            </a:r>
            <a:r>
              <a:rPr lang="en-US" kern="0" dirty="0" smtClean="0">
                <a:solidFill>
                  <a:srgbClr val="002060"/>
                </a:solidFill>
              </a:rPr>
              <a:t>towards </a:t>
            </a:r>
            <a:r>
              <a:rPr lang="en-US" kern="0" dirty="0">
                <a:solidFill>
                  <a:srgbClr val="002060"/>
                </a:solidFill>
              </a:rPr>
              <a:t>Technical Report (TR) </a:t>
            </a:r>
            <a:r>
              <a:rPr lang="en-US" kern="0" dirty="0" smtClean="0">
                <a:solidFill>
                  <a:srgbClr val="002060"/>
                </a:solidFill>
              </a:rPr>
              <a:t>36.777 – bands below 3.8 GHz are of interest</a:t>
            </a:r>
          </a:p>
          <a:p>
            <a:pPr lvl="2"/>
            <a:r>
              <a:rPr lang="en-US" kern="0" dirty="0" smtClean="0">
                <a:solidFill>
                  <a:srgbClr val="002060"/>
                </a:solidFill>
              </a:rPr>
              <a:t>The model is based on subscription/service (SIM card) from an MNO</a:t>
            </a:r>
          </a:p>
          <a:p>
            <a:pPr lvl="2"/>
            <a:r>
              <a:rPr lang="en-US" kern="0" dirty="0" smtClean="0">
                <a:solidFill>
                  <a:srgbClr val="002060"/>
                </a:solidFill>
              </a:rPr>
              <a:t>Interference condition and height management in one solution</a:t>
            </a:r>
            <a:endParaRPr lang="da-DK" kern="0" dirty="0" smtClean="0">
              <a:solidFill>
                <a:srgbClr val="002060"/>
              </a:solidFill>
            </a:endParaRPr>
          </a:p>
          <a:p>
            <a:pPr lvl="1"/>
            <a:r>
              <a:rPr lang="da-DK" kern="0" dirty="0" smtClean="0">
                <a:solidFill>
                  <a:srgbClr val="002060"/>
                </a:solidFill>
              </a:rPr>
              <a:t>Non-MFCN </a:t>
            </a:r>
          </a:p>
          <a:p>
            <a:pPr lvl="1"/>
            <a:r>
              <a:rPr lang="da-DK" kern="0" dirty="0" smtClean="0">
                <a:solidFill>
                  <a:srgbClr val="002060"/>
                </a:solidFill>
              </a:rPr>
              <a:t>Work on ETSI Technical Report 103 373 in TC ERM TG Aero (scope: to describe professional UAS use cases) has taken some time</a:t>
            </a:r>
            <a:endParaRPr lang="da-DK" kern="0" dirty="0">
              <a:solidFill>
                <a:srgbClr val="002060"/>
              </a:solidFill>
            </a:endParaRPr>
          </a:p>
          <a:p>
            <a:pPr lvl="2"/>
            <a:r>
              <a:rPr lang="da-DK" kern="0" dirty="0" smtClean="0">
                <a:solidFill>
                  <a:srgbClr val="002060"/>
                </a:solidFill>
              </a:rPr>
              <a:t>MFCN sufficient? Application of RE-D was unclear for a long time</a:t>
            </a:r>
          </a:p>
          <a:p>
            <a:pPr lvl="2"/>
            <a:r>
              <a:rPr lang="da-DK" kern="0" dirty="0" smtClean="0">
                <a:solidFill>
                  <a:srgbClr val="002060"/>
                </a:solidFill>
              </a:rPr>
              <a:t>Other existing harmoinsation is sufficient?</a:t>
            </a:r>
          </a:p>
          <a:p>
            <a:r>
              <a:rPr lang="da-DK" sz="2000" kern="0" dirty="0">
                <a:solidFill>
                  <a:srgbClr val="002060"/>
                </a:solidFill>
                <a:cs typeface="Arial" charset="0"/>
              </a:rPr>
              <a:t>ETSI consolidated proposal (SRDoc or specs/standards) not </a:t>
            </a:r>
            <a:r>
              <a:rPr lang="da-DK" sz="2000" kern="0" dirty="0" smtClean="0">
                <a:solidFill>
                  <a:srgbClr val="002060"/>
                </a:solidFill>
                <a:cs typeface="Arial" charset="0"/>
              </a:rPr>
              <a:t>available. </a:t>
            </a:r>
            <a:endParaRPr lang="da-DK" sz="2000" kern="0" dirty="0">
              <a:solidFill>
                <a:srgbClr val="002060"/>
              </a:solidFill>
              <a:cs typeface="Arial" charset="0"/>
            </a:endParaRPr>
          </a:p>
          <a:p>
            <a:pPr lvl="2"/>
            <a:endParaRPr lang="da-DK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8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CC642E-23FC-4CFD-8381-25622B9060D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7504" y="980728"/>
            <a:ext cx="8576121" cy="687387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kern="0" dirty="0" smtClean="0"/>
              <a:t>CEPT Workshop on spectrum for drones / UAS</a:t>
            </a:r>
            <a:endParaRPr lang="en-US" kern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198" y="1668115"/>
            <a:ext cx="8226425" cy="4700736"/>
          </a:xfrm>
          <a:prstGeom prst="rect">
            <a:avLst/>
          </a:prstGeom>
        </p:spPr>
        <p:txBody>
          <a:bodyPr/>
          <a:lstStyle>
            <a:lvl1pPr marL="26987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14375" indent="-2651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60463" indent="-2667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17663" indent="-2778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4pPr>
            <a:lvl5pPr marL="2066925" indent="-2698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5pPr>
            <a:lvl6pPr marL="25241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6pPr>
            <a:lvl7pPr marL="29813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7pPr>
            <a:lvl8pPr marL="34385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8pPr>
            <a:lvl9pPr marL="3895725" indent="-269875" algn="l" rtl="0" fontAlgn="base">
              <a:spcBef>
                <a:spcPct val="20000"/>
              </a:spcBef>
              <a:spcAft>
                <a:spcPct val="0"/>
              </a:spcAft>
              <a:buClr>
                <a:srgbClr val="887F6E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da-DK" u="sng" kern="0" dirty="0" smtClean="0">
                <a:solidFill>
                  <a:srgbClr val="002060"/>
                </a:solidFill>
              </a:rPr>
              <a:t>Sense/Detect-And-Avoid</a:t>
            </a:r>
            <a:r>
              <a:rPr lang="da-DK" kern="0" dirty="0" smtClean="0">
                <a:solidFill>
                  <a:srgbClr val="002060"/>
                </a:solidFill>
              </a:rPr>
              <a:t> – in R&amp;D – tendency to use COTS products – technical solutions for low flying UAS/drones not mature yet </a:t>
            </a:r>
          </a:p>
          <a:p>
            <a:pPr lvl="1"/>
            <a:r>
              <a:rPr lang="en-US" kern="0" dirty="0" smtClean="0">
                <a:solidFill>
                  <a:srgbClr val="002060"/>
                </a:solidFill>
              </a:rPr>
              <a:t>Use of several technologies provide a potentially safer approach using data fusion</a:t>
            </a:r>
          </a:p>
          <a:p>
            <a:pPr lvl="2"/>
            <a:r>
              <a:rPr lang="en-US" kern="0" dirty="0" smtClean="0">
                <a:solidFill>
                  <a:srgbClr val="002060"/>
                </a:solidFill>
              </a:rPr>
              <a:t>Operator (pilot) verifies and decides on the intervention on his display, or</a:t>
            </a:r>
          </a:p>
          <a:p>
            <a:pPr lvl="2"/>
            <a:r>
              <a:rPr lang="en-US" kern="0" dirty="0" smtClean="0">
                <a:solidFill>
                  <a:srgbClr val="002060"/>
                </a:solidFill>
              </a:rPr>
              <a:t>autonomous decision </a:t>
            </a:r>
          </a:p>
          <a:p>
            <a:pPr lvl="1"/>
            <a:r>
              <a:rPr lang="da-DK" kern="0" dirty="0" smtClean="0">
                <a:solidFill>
                  <a:srgbClr val="002060"/>
                </a:solidFill>
              </a:rPr>
              <a:t>Drones/UAS Scenarios to be described</a:t>
            </a:r>
          </a:p>
          <a:p>
            <a:pPr lvl="1"/>
            <a:r>
              <a:rPr lang="da-DK" kern="0" dirty="0" smtClean="0">
                <a:solidFill>
                  <a:srgbClr val="002060"/>
                </a:solidFill>
              </a:rPr>
              <a:t>Detection</a:t>
            </a:r>
          </a:p>
          <a:p>
            <a:pPr lvl="2"/>
            <a:r>
              <a:rPr lang="da-DK" kern="0" dirty="0" smtClean="0">
                <a:solidFill>
                  <a:srgbClr val="002060"/>
                </a:solidFill>
              </a:rPr>
              <a:t>Radio communications (common drone awareness, e.g. such as in ITS or MFCN), acoustic, thermal/IR, optical, radars are all possible technical solutions; especially BVLOS operation requires system solutions</a:t>
            </a:r>
          </a:p>
          <a:p>
            <a:pPr lvl="1"/>
            <a:r>
              <a:rPr lang="da-DK" kern="0" dirty="0" smtClean="0">
                <a:solidFill>
                  <a:srgbClr val="002060"/>
                </a:solidFill>
              </a:rPr>
              <a:t>Intervention (e.g. jamming or ‘catching’ a drone or the remote control); must not harm any people</a:t>
            </a:r>
          </a:p>
        </p:txBody>
      </p:sp>
    </p:spTree>
    <p:extLst>
      <p:ext uri="{BB962C8B-B14F-4D97-AF65-F5344CB8AC3E}">
        <p14:creationId xmlns:p14="http://schemas.microsoft.com/office/powerpoint/2010/main" val="251435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2153</Words>
  <Application>Microsoft Office PowerPoint</Application>
  <PresentationFormat>On-screen Show (4:3)</PresentationFormat>
  <Paragraphs>233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Default Design</vt:lpstr>
      <vt:lpstr>PowerPoint Presentation</vt:lpstr>
      <vt:lpstr>CEPT Workshop on spectrum for drones / UAS</vt:lpstr>
      <vt:lpstr>CEPT Workshop on spectrum for drones / UAS</vt:lpstr>
      <vt:lpstr>CEPT Workshop on spectrum for drones / UAS</vt:lpstr>
      <vt:lpstr>PowerPoint Presentation</vt:lpstr>
      <vt:lpstr>CEPT Workshop on spectrum for drones / UAS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Workshop on Machine-To-Machine Communications (M2M)</vt:lpstr>
    </vt:vector>
  </TitlesOfParts>
  <Manager>Thomas.Weilacher@BNetzA.de</Manager>
  <Company>CEPT/ECC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CEPT Workshop on drones</dc:title>
  <dc:subject>Drones, UAS</dc:subject>
  <dc:creator>Thomas.Weilacher@BNetzA.de</dc:creator>
  <cp:keywords>Results, Summary</cp:keywords>
  <dc:description>29 - 30 May 2018, Copenhagen.</dc:description>
  <cp:lastModifiedBy>Thomas Weber</cp:lastModifiedBy>
  <cp:revision>473</cp:revision>
  <cp:lastPrinted>2016-03-17T19:21:00Z</cp:lastPrinted>
  <dcterms:created xsi:type="dcterms:W3CDTF">2011-06-28T16:48:17Z</dcterms:created>
  <dcterms:modified xsi:type="dcterms:W3CDTF">2018-05-30T12:21:41Z</dcterms:modified>
  <cp:contentStatus>Final</cp:contentStatus>
</cp:coreProperties>
</file>